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CCA0-77CC-4988-9A5C-141DE9B0FC72}" type="doc">
      <dgm:prSet loTypeId="urn:microsoft.com/office/officeart/2016/7/layout/LinearBlockProcessNumbered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CDB3D67-B49F-4A15-AED7-BA108F5CC35B}">
      <dgm:prSet/>
      <dgm:spPr/>
      <dgm:t>
        <a:bodyPr/>
        <a:lstStyle/>
        <a:p>
          <a:r>
            <a:rPr lang="en-US"/>
            <a:t>O’Reilly property keeps coming up as really promising because of the parking and existing infrastructure.</a:t>
          </a:r>
        </a:p>
      </dgm:t>
    </dgm:pt>
    <dgm:pt modelId="{570F060C-5020-4D62-B709-26D392440A4B}" type="parTrans" cxnId="{A30AF554-FF24-471C-BA28-1DED693E4B62}">
      <dgm:prSet/>
      <dgm:spPr/>
      <dgm:t>
        <a:bodyPr/>
        <a:lstStyle/>
        <a:p>
          <a:endParaRPr lang="en-US"/>
        </a:p>
      </dgm:t>
    </dgm:pt>
    <dgm:pt modelId="{11F96E41-AA18-4F18-944C-E52BB2C2C3D4}" type="sibTrans" cxnId="{A30AF554-FF24-471C-BA28-1DED693E4B62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8CB7263E-F4FB-49D0-A585-25392ABD322D}">
      <dgm:prSet/>
      <dgm:spPr/>
      <dgm:t>
        <a:bodyPr/>
        <a:lstStyle/>
        <a:p>
          <a:r>
            <a:rPr lang="en-US"/>
            <a:t>Downtown/near the Plaza for visibility and walkability.</a:t>
          </a:r>
        </a:p>
      </dgm:t>
    </dgm:pt>
    <dgm:pt modelId="{2729E4B4-12E9-423C-A681-37E5A005D3E6}" type="parTrans" cxnId="{E43944EC-5BBC-46F6-A378-427FC7EE2422}">
      <dgm:prSet/>
      <dgm:spPr/>
      <dgm:t>
        <a:bodyPr/>
        <a:lstStyle/>
        <a:p>
          <a:endParaRPr lang="en-US"/>
        </a:p>
      </dgm:t>
    </dgm:pt>
    <dgm:pt modelId="{AB6BA721-9248-4011-836B-9BDA2869E0FD}" type="sibTrans" cxnId="{E43944EC-5BBC-46F6-A378-427FC7EE2422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76D28A75-BCA4-4CCC-A790-EAFF8089AA08}">
      <dgm:prSet/>
      <dgm:spPr/>
      <dgm:t>
        <a:bodyPr/>
        <a:lstStyle/>
        <a:p>
          <a:r>
            <a:rPr lang="en-US"/>
            <a:t>Some folks like the broader corridor idea (Burnett to Ives Park area) or North Town.</a:t>
          </a:r>
        </a:p>
      </dgm:t>
    </dgm:pt>
    <dgm:pt modelId="{AEAB8280-358E-431B-8FA2-31FCF17CAE66}" type="parTrans" cxnId="{67321372-9873-4822-A5AA-107EB93D544C}">
      <dgm:prSet/>
      <dgm:spPr/>
      <dgm:t>
        <a:bodyPr/>
        <a:lstStyle/>
        <a:p>
          <a:endParaRPr lang="en-US"/>
        </a:p>
      </dgm:t>
    </dgm:pt>
    <dgm:pt modelId="{0D8891FC-EF4A-4781-9CDE-D09A5C446A75}" type="sibTrans" cxnId="{67321372-9873-4822-A5AA-107EB93D544C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C6E9DC90-4869-4D28-9717-7EE2C3E2235D}">
      <dgm:prSet/>
      <dgm:spPr/>
      <dgm:t>
        <a:bodyPr/>
        <a:lstStyle/>
        <a:p>
          <a:r>
            <a:rPr lang="en-US"/>
            <a:t>Strong preference for fixing up existing buildings rather than starting from scratch.</a:t>
          </a:r>
        </a:p>
      </dgm:t>
    </dgm:pt>
    <dgm:pt modelId="{C3F5E495-ECD9-426E-A4D1-3F87F4B5026D}" type="parTrans" cxnId="{3CC2F1BD-9BC1-4D32-80DE-61996AC28871}">
      <dgm:prSet/>
      <dgm:spPr/>
      <dgm:t>
        <a:bodyPr/>
        <a:lstStyle/>
        <a:p>
          <a:endParaRPr lang="en-US"/>
        </a:p>
      </dgm:t>
    </dgm:pt>
    <dgm:pt modelId="{0614DAD3-F34F-45F5-8A63-07EEDA0BEECA}" type="sibTrans" cxnId="{3CC2F1BD-9BC1-4D32-80DE-61996AC28871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B873ED82-F834-401A-AC2F-8AA18FB5F78B}" type="pres">
      <dgm:prSet presAssocID="{49D1CCA0-77CC-4988-9A5C-141DE9B0FC72}" presName="Name0" presStyleCnt="0">
        <dgm:presLayoutVars>
          <dgm:animLvl val="lvl"/>
          <dgm:resizeHandles val="exact"/>
        </dgm:presLayoutVars>
      </dgm:prSet>
      <dgm:spPr/>
    </dgm:pt>
    <dgm:pt modelId="{CD8A9CC1-30DD-4469-A26C-7952D1C03504}" type="pres">
      <dgm:prSet presAssocID="{FCDB3D67-B49F-4A15-AED7-BA108F5CC35B}" presName="compositeNode" presStyleCnt="0">
        <dgm:presLayoutVars>
          <dgm:bulletEnabled val="1"/>
        </dgm:presLayoutVars>
      </dgm:prSet>
      <dgm:spPr/>
    </dgm:pt>
    <dgm:pt modelId="{0F609241-205F-4A30-B453-A9685FC4D32F}" type="pres">
      <dgm:prSet presAssocID="{FCDB3D67-B49F-4A15-AED7-BA108F5CC35B}" presName="bgRect" presStyleLbl="alignNode1" presStyleIdx="0" presStyleCnt="4"/>
      <dgm:spPr/>
    </dgm:pt>
    <dgm:pt modelId="{6734BF93-BCC3-4D3A-9AEA-1619CBD4911C}" type="pres">
      <dgm:prSet presAssocID="{11F96E41-AA18-4F18-944C-E52BB2C2C3D4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5CFF478D-9C07-4E23-AFAD-43AB68A1436F}" type="pres">
      <dgm:prSet presAssocID="{FCDB3D67-B49F-4A15-AED7-BA108F5CC35B}" presName="nodeRect" presStyleLbl="alignNode1" presStyleIdx="0" presStyleCnt="4">
        <dgm:presLayoutVars>
          <dgm:bulletEnabled val="1"/>
        </dgm:presLayoutVars>
      </dgm:prSet>
      <dgm:spPr/>
    </dgm:pt>
    <dgm:pt modelId="{0A4E872B-E8CB-472A-B676-025DE742303C}" type="pres">
      <dgm:prSet presAssocID="{11F96E41-AA18-4F18-944C-E52BB2C2C3D4}" presName="sibTrans" presStyleCnt="0"/>
      <dgm:spPr/>
    </dgm:pt>
    <dgm:pt modelId="{E375493D-D764-4868-BAC5-E4928FD5EF86}" type="pres">
      <dgm:prSet presAssocID="{8CB7263E-F4FB-49D0-A585-25392ABD322D}" presName="compositeNode" presStyleCnt="0">
        <dgm:presLayoutVars>
          <dgm:bulletEnabled val="1"/>
        </dgm:presLayoutVars>
      </dgm:prSet>
      <dgm:spPr/>
    </dgm:pt>
    <dgm:pt modelId="{37D1B85D-2682-4F13-A6E1-8268F477DCB1}" type="pres">
      <dgm:prSet presAssocID="{8CB7263E-F4FB-49D0-A585-25392ABD322D}" presName="bgRect" presStyleLbl="alignNode1" presStyleIdx="1" presStyleCnt="4"/>
      <dgm:spPr/>
    </dgm:pt>
    <dgm:pt modelId="{E2BD5DED-BAC7-4D07-85C6-6BE53095D759}" type="pres">
      <dgm:prSet presAssocID="{AB6BA721-9248-4011-836B-9BDA2869E0FD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66ACCCBA-AC3D-42CE-ACBD-F8F32379949F}" type="pres">
      <dgm:prSet presAssocID="{8CB7263E-F4FB-49D0-A585-25392ABD322D}" presName="nodeRect" presStyleLbl="alignNode1" presStyleIdx="1" presStyleCnt="4">
        <dgm:presLayoutVars>
          <dgm:bulletEnabled val="1"/>
        </dgm:presLayoutVars>
      </dgm:prSet>
      <dgm:spPr/>
    </dgm:pt>
    <dgm:pt modelId="{C09C9FD5-9431-492F-9E97-1BD70D9FF2C3}" type="pres">
      <dgm:prSet presAssocID="{AB6BA721-9248-4011-836B-9BDA2869E0FD}" presName="sibTrans" presStyleCnt="0"/>
      <dgm:spPr/>
    </dgm:pt>
    <dgm:pt modelId="{19B30B61-F90D-49F2-8461-B6D75B4A2977}" type="pres">
      <dgm:prSet presAssocID="{76D28A75-BCA4-4CCC-A790-EAFF8089AA08}" presName="compositeNode" presStyleCnt="0">
        <dgm:presLayoutVars>
          <dgm:bulletEnabled val="1"/>
        </dgm:presLayoutVars>
      </dgm:prSet>
      <dgm:spPr/>
    </dgm:pt>
    <dgm:pt modelId="{4BE022BC-3285-4107-A227-88279772BC84}" type="pres">
      <dgm:prSet presAssocID="{76D28A75-BCA4-4CCC-A790-EAFF8089AA08}" presName="bgRect" presStyleLbl="alignNode1" presStyleIdx="2" presStyleCnt="4"/>
      <dgm:spPr/>
    </dgm:pt>
    <dgm:pt modelId="{523ABBDD-3991-4FC0-B862-3366CCE878C2}" type="pres">
      <dgm:prSet presAssocID="{0D8891FC-EF4A-4781-9CDE-D09A5C446A75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625033A4-B341-48F2-8154-41DDEC021009}" type="pres">
      <dgm:prSet presAssocID="{76D28A75-BCA4-4CCC-A790-EAFF8089AA08}" presName="nodeRect" presStyleLbl="alignNode1" presStyleIdx="2" presStyleCnt="4">
        <dgm:presLayoutVars>
          <dgm:bulletEnabled val="1"/>
        </dgm:presLayoutVars>
      </dgm:prSet>
      <dgm:spPr/>
    </dgm:pt>
    <dgm:pt modelId="{34277233-D655-49C2-8055-29EFE4FBE8F8}" type="pres">
      <dgm:prSet presAssocID="{0D8891FC-EF4A-4781-9CDE-D09A5C446A75}" presName="sibTrans" presStyleCnt="0"/>
      <dgm:spPr/>
    </dgm:pt>
    <dgm:pt modelId="{FA3D7ADA-A0A8-4026-AFE9-6587EDD27425}" type="pres">
      <dgm:prSet presAssocID="{C6E9DC90-4869-4D28-9717-7EE2C3E2235D}" presName="compositeNode" presStyleCnt="0">
        <dgm:presLayoutVars>
          <dgm:bulletEnabled val="1"/>
        </dgm:presLayoutVars>
      </dgm:prSet>
      <dgm:spPr/>
    </dgm:pt>
    <dgm:pt modelId="{44AE42D8-0F0D-4A55-9283-7560D7F1EA7A}" type="pres">
      <dgm:prSet presAssocID="{C6E9DC90-4869-4D28-9717-7EE2C3E2235D}" presName="bgRect" presStyleLbl="alignNode1" presStyleIdx="3" presStyleCnt="4"/>
      <dgm:spPr/>
    </dgm:pt>
    <dgm:pt modelId="{4274F3B8-399A-4ADA-9E03-BCD8B198652A}" type="pres">
      <dgm:prSet presAssocID="{0614DAD3-F34F-45F5-8A63-07EEDA0BEECA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7EA7E3BC-846B-4088-9AFA-BFB4411DD181}" type="pres">
      <dgm:prSet presAssocID="{C6E9DC90-4869-4D28-9717-7EE2C3E2235D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0E88CA1A-AF55-420F-9D0E-B6BFCF7AA841}" type="presOf" srcId="{0D8891FC-EF4A-4781-9CDE-D09A5C446A75}" destId="{523ABBDD-3991-4FC0-B862-3366CCE878C2}" srcOrd="0" destOrd="0" presId="urn:microsoft.com/office/officeart/2016/7/layout/LinearBlockProcessNumbered"/>
    <dgm:cxn modelId="{D2114628-F579-4C05-8E93-6315F5EEBD53}" type="presOf" srcId="{49D1CCA0-77CC-4988-9A5C-141DE9B0FC72}" destId="{B873ED82-F834-401A-AC2F-8AA18FB5F78B}" srcOrd="0" destOrd="0" presId="urn:microsoft.com/office/officeart/2016/7/layout/LinearBlockProcessNumbered"/>
    <dgm:cxn modelId="{AA7E2C2B-4AD7-4C2E-8919-803E9783D276}" type="presOf" srcId="{0614DAD3-F34F-45F5-8A63-07EEDA0BEECA}" destId="{4274F3B8-399A-4ADA-9E03-BCD8B198652A}" srcOrd="0" destOrd="0" presId="urn:microsoft.com/office/officeart/2016/7/layout/LinearBlockProcessNumbered"/>
    <dgm:cxn modelId="{C2B93F5C-7C5D-47CC-961A-0A8EDD49ACAC}" type="presOf" srcId="{FCDB3D67-B49F-4A15-AED7-BA108F5CC35B}" destId="{0F609241-205F-4A30-B453-A9685FC4D32F}" srcOrd="0" destOrd="0" presId="urn:microsoft.com/office/officeart/2016/7/layout/LinearBlockProcessNumbered"/>
    <dgm:cxn modelId="{15D7CD6D-12D5-42B6-A708-F8496A6DDEFC}" type="presOf" srcId="{C6E9DC90-4869-4D28-9717-7EE2C3E2235D}" destId="{44AE42D8-0F0D-4A55-9283-7560D7F1EA7A}" srcOrd="0" destOrd="0" presId="urn:microsoft.com/office/officeart/2016/7/layout/LinearBlockProcessNumbered"/>
    <dgm:cxn modelId="{67321372-9873-4822-A5AA-107EB93D544C}" srcId="{49D1CCA0-77CC-4988-9A5C-141DE9B0FC72}" destId="{76D28A75-BCA4-4CCC-A790-EAFF8089AA08}" srcOrd="2" destOrd="0" parTransId="{AEAB8280-358E-431B-8FA2-31FCF17CAE66}" sibTransId="{0D8891FC-EF4A-4781-9CDE-D09A5C446A75}"/>
    <dgm:cxn modelId="{493A8272-8F10-4B28-9E72-E8DEE770569D}" type="presOf" srcId="{76D28A75-BCA4-4CCC-A790-EAFF8089AA08}" destId="{4BE022BC-3285-4107-A227-88279772BC84}" srcOrd="0" destOrd="0" presId="urn:microsoft.com/office/officeart/2016/7/layout/LinearBlockProcessNumbered"/>
    <dgm:cxn modelId="{A30AF554-FF24-471C-BA28-1DED693E4B62}" srcId="{49D1CCA0-77CC-4988-9A5C-141DE9B0FC72}" destId="{FCDB3D67-B49F-4A15-AED7-BA108F5CC35B}" srcOrd="0" destOrd="0" parTransId="{570F060C-5020-4D62-B709-26D392440A4B}" sibTransId="{11F96E41-AA18-4F18-944C-E52BB2C2C3D4}"/>
    <dgm:cxn modelId="{B61EAB84-7B32-43A8-977A-099D2985773B}" type="presOf" srcId="{8CB7263E-F4FB-49D0-A585-25392ABD322D}" destId="{37D1B85D-2682-4F13-A6E1-8268F477DCB1}" srcOrd="0" destOrd="0" presId="urn:microsoft.com/office/officeart/2016/7/layout/LinearBlockProcessNumbered"/>
    <dgm:cxn modelId="{88A1A0A8-0A6C-43B8-B6C5-81951813B73D}" type="presOf" srcId="{AB6BA721-9248-4011-836B-9BDA2869E0FD}" destId="{E2BD5DED-BAC7-4D07-85C6-6BE53095D759}" srcOrd="0" destOrd="0" presId="urn:microsoft.com/office/officeart/2016/7/layout/LinearBlockProcessNumbered"/>
    <dgm:cxn modelId="{DBFEB4AC-E435-465E-BB10-8C54E0B2FCA6}" type="presOf" srcId="{C6E9DC90-4869-4D28-9717-7EE2C3E2235D}" destId="{7EA7E3BC-846B-4088-9AFA-BFB4411DD181}" srcOrd="1" destOrd="0" presId="urn:microsoft.com/office/officeart/2016/7/layout/LinearBlockProcessNumbered"/>
    <dgm:cxn modelId="{BA18B0B7-B0AF-4B6A-930E-E600A529156A}" type="presOf" srcId="{FCDB3D67-B49F-4A15-AED7-BA108F5CC35B}" destId="{5CFF478D-9C07-4E23-AFAD-43AB68A1436F}" srcOrd="1" destOrd="0" presId="urn:microsoft.com/office/officeart/2016/7/layout/LinearBlockProcessNumbered"/>
    <dgm:cxn modelId="{6D1E14B8-0677-442D-8C54-816711EE7516}" type="presOf" srcId="{11F96E41-AA18-4F18-944C-E52BB2C2C3D4}" destId="{6734BF93-BCC3-4D3A-9AEA-1619CBD4911C}" srcOrd="0" destOrd="0" presId="urn:microsoft.com/office/officeart/2016/7/layout/LinearBlockProcessNumbered"/>
    <dgm:cxn modelId="{3CC2F1BD-9BC1-4D32-80DE-61996AC28871}" srcId="{49D1CCA0-77CC-4988-9A5C-141DE9B0FC72}" destId="{C6E9DC90-4869-4D28-9717-7EE2C3E2235D}" srcOrd="3" destOrd="0" parTransId="{C3F5E495-ECD9-426E-A4D1-3F87F4B5026D}" sibTransId="{0614DAD3-F34F-45F5-8A63-07EEDA0BEECA}"/>
    <dgm:cxn modelId="{66730CDA-73B3-4719-A51D-58D8EED3CFF5}" type="presOf" srcId="{76D28A75-BCA4-4CCC-A790-EAFF8089AA08}" destId="{625033A4-B341-48F2-8154-41DDEC021009}" srcOrd="1" destOrd="0" presId="urn:microsoft.com/office/officeart/2016/7/layout/LinearBlockProcessNumbered"/>
    <dgm:cxn modelId="{1B5783E9-5D39-45F9-891F-30C2ECD40EB6}" type="presOf" srcId="{8CB7263E-F4FB-49D0-A585-25392ABD322D}" destId="{66ACCCBA-AC3D-42CE-ACBD-F8F32379949F}" srcOrd="1" destOrd="0" presId="urn:microsoft.com/office/officeart/2016/7/layout/LinearBlockProcessNumbered"/>
    <dgm:cxn modelId="{E43944EC-5BBC-46F6-A378-427FC7EE2422}" srcId="{49D1CCA0-77CC-4988-9A5C-141DE9B0FC72}" destId="{8CB7263E-F4FB-49D0-A585-25392ABD322D}" srcOrd="1" destOrd="0" parTransId="{2729E4B4-12E9-423C-A681-37E5A005D3E6}" sibTransId="{AB6BA721-9248-4011-836B-9BDA2869E0FD}"/>
    <dgm:cxn modelId="{028E2DE8-DB6A-4006-966B-9399CD780C02}" type="presParOf" srcId="{B873ED82-F834-401A-AC2F-8AA18FB5F78B}" destId="{CD8A9CC1-30DD-4469-A26C-7952D1C03504}" srcOrd="0" destOrd="0" presId="urn:microsoft.com/office/officeart/2016/7/layout/LinearBlockProcessNumbered"/>
    <dgm:cxn modelId="{BDE715F7-C131-426C-9AD4-6090A2E83FB0}" type="presParOf" srcId="{CD8A9CC1-30DD-4469-A26C-7952D1C03504}" destId="{0F609241-205F-4A30-B453-A9685FC4D32F}" srcOrd="0" destOrd="0" presId="urn:microsoft.com/office/officeart/2016/7/layout/LinearBlockProcessNumbered"/>
    <dgm:cxn modelId="{373DAE00-2EAA-48FC-885E-E6B6408E30B5}" type="presParOf" srcId="{CD8A9CC1-30DD-4469-A26C-7952D1C03504}" destId="{6734BF93-BCC3-4D3A-9AEA-1619CBD4911C}" srcOrd="1" destOrd="0" presId="urn:microsoft.com/office/officeart/2016/7/layout/LinearBlockProcessNumbered"/>
    <dgm:cxn modelId="{5A3F972B-B9DA-4C00-988D-005D8300BA8C}" type="presParOf" srcId="{CD8A9CC1-30DD-4469-A26C-7952D1C03504}" destId="{5CFF478D-9C07-4E23-AFAD-43AB68A1436F}" srcOrd="2" destOrd="0" presId="urn:microsoft.com/office/officeart/2016/7/layout/LinearBlockProcessNumbered"/>
    <dgm:cxn modelId="{4203FEB9-C589-4E58-A303-26A9F33A411F}" type="presParOf" srcId="{B873ED82-F834-401A-AC2F-8AA18FB5F78B}" destId="{0A4E872B-E8CB-472A-B676-025DE742303C}" srcOrd="1" destOrd="0" presId="urn:microsoft.com/office/officeart/2016/7/layout/LinearBlockProcessNumbered"/>
    <dgm:cxn modelId="{6F33B6D8-7148-4944-98AC-8C9A60928EE0}" type="presParOf" srcId="{B873ED82-F834-401A-AC2F-8AA18FB5F78B}" destId="{E375493D-D764-4868-BAC5-E4928FD5EF86}" srcOrd="2" destOrd="0" presId="urn:microsoft.com/office/officeart/2016/7/layout/LinearBlockProcessNumbered"/>
    <dgm:cxn modelId="{2DA7CE02-89FA-4165-98A2-99911B5D1530}" type="presParOf" srcId="{E375493D-D764-4868-BAC5-E4928FD5EF86}" destId="{37D1B85D-2682-4F13-A6E1-8268F477DCB1}" srcOrd="0" destOrd="0" presId="urn:microsoft.com/office/officeart/2016/7/layout/LinearBlockProcessNumbered"/>
    <dgm:cxn modelId="{EA067DE4-8371-49BF-9626-5269F7FD71F6}" type="presParOf" srcId="{E375493D-D764-4868-BAC5-E4928FD5EF86}" destId="{E2BD5DED-BAC7-4D07-85C6-6BE53095D759}" srcOrd="1" destOrd="0" presId="urn:microsoft.com/office/officeart/2016/7/layout/LinearBlockProcessNumbered"/>
    <dgm:cxn modelId="{FEABF2B0-0C60-4877-8C54-6364AD50F8A5}" type="presParOf" srcId="{E375493D-D764-4868-BAC5-E4928FD5EF86}" destId="{66ACCCBA-AC3D-42CE-ACBD-F8F32379949F}" srcOrd="2" destOrd="0" presId="urn:microsoft.com/office/officeart/2016/7/layout/LinearBlockProcessNumbered"/>
    <dgm:cxn modelId="{AA44D82E-6DC0-4D96-A851-608C55C2982A}" type="presParOf" srcId="{B873ED82-F834-401A-AC2F-8AA18FB5F78B}" destId="{C09C9FD5-9431-492F-9E97-1BD70D9FF2C3}" srcOrd="3" destOrd="0" presId="urn:microsoft.com/office/officeart/2016/7/layout/LinearBlockProcessNumbered"/>
    <dgm:cxn modelId="{D3580B8E-E62D-4DD3-AA44-CE5A696FF2D6}" type="presParOf" srcId="{B873ED82-F834-401A-AC2F-8AA18FB5F78B}" destId="{19B30B61-F90D-49F2-8461-B6D75B4A2977}" srcOrd="4" destOrd="0" presId="urn:microsoft.com/office/officeart/2016/7/layout/LinearBlockProcessNumbered"/>
    <dgm:cxn modelId="{CC53A9FA-9FE8-4C2B-9FD4-8093A3111303}" type="presParOf" srcId="{19B30B61-F90D-49F2-8461-B6D75B4A2977}" destId="{4BE022BC-3285-4107-A227-88279772BC84}" srcOrd="0" destOrd="0" presId="urn:microsoft.com/office/officeart/2016/7/layout/LinearBlockProcessNumbered"/>
    <dgm:cxn modelId="{FBA36F87-E7BC-4198-A7D9-585C2FA83648}" type="presParOf" srcId="{19B30B61-F90D-49F2-8461-B6D75B4A2977}" destId="{523ABBDD-3991-4FC0-B862-3366CCE878C2}" srcOrd="1" destOrd="0" presId="urn:microsoft.com/office/officeart/2016/7/layout/LinearBlockProcessNumbered"/>
    <dgm:cxn modelId="{281DE313-2629-46DA-87DB-156B7C053CC2}" type="presParOf" srcId="{19B30B61-F90D-49F2-8461-B6D75B4A2977}" destId="{625033A4-B341-48F2-8154-41DDEC021009}" srcOrd="2" destOrd="0" presId="urn:microsoft.com/office/officeart/2016/7/layout/LinearBlockProcessNumbered"/>
    <dgm:cxn modelId="{8D34E56D-C29F-46B1-87B4-656900C4638E}" type="presParOf" srcId="{B873ED82-F834-401A-AC2F-8AA18FB5F78B}" destId="{34277233-D655-49C2-8055-29EFE4FBE8F8}" srcOrd="5" destOrd="0" presId="urn:microsoft.com/office/officeart/2016/7/layout/LinearBlockProcessNumbered"/>
    <dgm:cxn modelId="{9803B2CF-7204-46C4-87DD-CF2B1E83B25A}" type="presParOf" srcId="{B873ED82-F834-401A-AC2F-8AA18FB5F78B}" destId="{FA3D7ADA-A0A8-4026-AFE9-6587EDD27425}" srcOrd="6" destOrd="0" presId="urn:microsoft.com/office/officeart/2016/7/layout/LinearBlockProcessNumbered"/>
    <dgm:cxn modelId="{864AB036-BDA9-4BD8-A2CD-45475947B281}" type="presParOf" srcId="{FA3D7ADA-A0A8-4026-AFE9-6587EDD27425}" destId="{44AE42D8-0F0D-4A55-9283-7560D7F1EA7A}" srcOrd="0" destOrd="0" presId="urn:microsoft.com/office/officeart/2016/7/layout/LinearBlockProcessNumbered"/>
    <dgm:cxn modelId="{74A0E4CB-AEA9-4C36-B751-E8DDB6DF4713}" type="presParOf" srcId="{FA3D7ADA-A0A8-4026-AFE9-6587EDD27425}" destId="{4274F3B8-399A-4ADA-9E03-BCD8B198652A}" srcOrd="1" destOrd="0" presId="urn:microsoft.com/office/officeart/2016/7/layout/LinearBlockProcessNumbered"/>
    <dgm:cxn modelId="{B144404D-41DE-473B-A703-2BE018F59A07}" type="presParOf" srcId="{FA3D7ADA-A0A8-4026-AFE9-6587EDD27425}" destId="{7EA7E3BC-846B-4088-9AFA-BFB4411DD181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09241-205F-4A30-B453-A9685FC4D32F}">
      <dsp:nvSpPr>
        <dsp:cNvPr id="0" name=""/>
        <dsp:cNvSpPr/>
      </dsp:nvSpPr>
      <dsp:spPr>
        <a:xfrm>
          <a:off x="200" y="38507"/>
          <a:ext cx="2421591" cy="29059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0" rIns="239199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O’Reilly property keeps coming up as really promising because of the parking and existing infrastructure.</a:t>
          </a:r>
        </a:p>
      </dsp:txBody>
      <dsp:txXfrm>
        <a:off x="200" y="1200871"/>
        <a:ext cx="2421591" cy="1743546"/>
      </dsp:txXfrm>
    </dsp:sp>
    <dsp:sp modelId="{6734BF93-BCC3-4D3A-9AEA-1619CBD4911C}">
      <dsp:nvSpPr>
        <dsp:cNvPr id="0" name=""/>
        <dsp:cNvSpPr/>
      </dsp:nvSpPr>
      <dsp:spPr>
        <a:xfrm>
          <a:off x="200" y="38507"/>
          <a:ext cx="2421591" cy="116236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165100" rIns="239199" bIns="16510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01</a:t>
          </a:r>
        </a:p>
      </dsp:txBody>
      <dsp:txXfrm>
        <a:off x="200" y="38507"/>
        <a:ext cx="2421591" cy="1162364"/>
      </dsp:txXfrm>
    </dsp:sp>
    <dsp:sp modelId="{37D1B85D-2682-4F13-A6E1-8268F477DCB1}">
      <dsp:nvSpPr>
        <dsp:cNvPr id="0" name=""/>
        <dsp:cNvSpPr/>
      </dsp:nvSpPr>
      <dsp:spPr>
        <a:xfrm>
          <a:off x="2615519" y="38507"/>
          <a:ext cx="2421591" cy="29059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-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-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-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-74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0" rIns="239199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Downtown/near the Plaza for visibility and walkability.</a:t>
          </a:r>
        </a:p>
      </dsp:txBody>
      <dsp:txXfrm>
        <a:off x="2615519" y="1200871"/>
        <a:ext cx="2421591" cy="1743546"/>
      </dsp:txXfrm>
    </dsp:sp>
    <dsp:sp modelId="{E2BD5DED-BAC7-4D07-85C6-6BE53095D759}">
      <dsp:nvSpPr>
        <dsp:cNvPr id="0" name=""/>
        <dsp:cNvSpPr/>
      </dsp:nvSpPr>
      <dsp:spPr>
        <a:xfrm>
          <a:off x="2615519" y="38507"/>
          <a:ext cx="2421591" cy="116236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165100" rIns="239199" bIns="16510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02</a:t>
          </a:r>
        </a:p>
      </dsp:txBody>
      <dsp:txXfrm>
        <a:off x="2615519" y="38507"/>
        <a:ext cx="2421591" cy="1162364"/>
      </dsp:txXfrm>
    </dsp:sp>
    <dsp:sp modelId="{4BE022BC-3285-4107-A227-88279772BC84}">
      <dsp:nvSpPr>
        <dsp:cNvPr id="0" name=""/>
        <dsp:cNvSpPr/>
      </dsp:nvSpPr>
      <dsp:spPr>
        <a:xfrm>
          <a:off x="5230838" y="38507"/>
          <a:ext cx="2421591" cy="29059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-1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-1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-1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-149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0" rIns="239199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Some folks like the broader corridor idea (Burnett to Ives Park area) or North Town.</a:t>
          </a:r>
        </a:p>
      </dsp:txBody>
      <dsp:txXfrm>
        <a:off x="5230838" y="1200871"/>
        <a:ext cx="2421591" cy="1743546"/>
      </dsp:txXfrm>
    </dsp:sp>
    <dsp:sp modelId="{523ABBDD-3991-4FC0-B862-3366CCE878C2}">
      <dsp:nvSpPr>
        <dsp:cNvPr id="0" name=""/>
        <dsp:cNvSpPr/>
      </dsp:nvSpPr>
      <dsp:spPr>
        <a:xfrm>
          <a:off x="5230838" y="38507"/>
          <a:ext cx="2421591" cy="116236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165100" rIns="239199" bIns="16510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03</a:t>
          </a:r>
        </a:p>
      </dsp:txBody>
      <dsp:txXfrm>
        <a:off x="5230838" y="38507"/>
        <a:ext cx="2421591" cy="1162364"/>
      </dsp:txXfrm>
    </dsp:sp>
    <dsp:sp modelId="{44AE42D8-0F0D-4A55-9283-7560D7F1EA7A}">
      <dsp:nvSpPr>
        <dsp:cNvPr id="0" name=""/>
        <dsp:cNvSpPr/>
      </dsp:nvSpPr>
      <dsp:spPr>
        <a:xfrm>
          <a:off x="7846157" y="38507"/>
          <a:ext cx="2421591" cy="29059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-2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-2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-2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-22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0" rIns="239199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Strong preference for fixing up existing buildings rather than starting from scratch.</a:t>
          </a:r>
        </a:p>
      </dsp:txBody>
      <dsp:txXfrm>
        <a:off x="7846157" y="1200871"/>
        <a:ext cx="2421591" cy="1743546"/>
      </dsp:txXfrm>
    </dsp:sp>
    <dsp:sp modelId="{4274F3B8-399A-4ADA-9E03-BCD8B198652A}">
      <dsp:nvSpPr>
        <dsp:cNvPr id="0" name=""/>
        <dsp:cNvSpPr/>
      </dsp:nvSpPr>
      <dsp:spPr>
        <a:xfrm>
          <a:off x="7846157" y="38507"/>
          <a:ext cx="2421591" cy="116236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9199" tIns="165100" rIns="239199" bIns="16510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04</a:t>
          </a:r>
        </a:p>
      </dsp:txBody>
      <dsp:txXfrm>
        <a:off x="7846157" y="38507"/>
        <a:ext cx="2421591" cy="1162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6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9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2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4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18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50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466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4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9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453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40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8/13/2026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56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chemeClr val="tx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52404-F5F7-A712-53CE-C521B709B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1644" y="4572003"/>
            <a:ext cx="10268712" cy="1848462"/>
          </a:xfrm>
        </p:spPr>
        <p:txBody>
          <a:bodyPr anchor="ctr">
            <a:normAutofit/>
          </a:bodyPr>
          <a:lstStyle/>
          <a:p>
            <a:r>
              <a:rPr lang="en-US" sz="3100" dirty="0">
                <a:solidFill>
                  <a:schemeClr val="bg1"/>
                </a:solidFill>
              </a:rPr>
              <a:t>Sebastopol Commons </a:t>
            </a:r>
            <a:br>
              <a:rPr lang="en-US" sz="3100" dirty="0">
                <a:solidFill>
                  <a:schemeClr val="bg1"/>
                </a:solidFill>
              </a:rPr>
            </a:br>
            <a:r>
              <a:rPr lang="en-US" sz="3100" dirty="0">
                <a:solidFill>
                  <a:schemeClr val="bg1"/>
                </a:solidFill>
              </a:rPr>
              <a:t>Building the Commons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Public ENGAGEMENT WORKSHOP and OPEN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August 13,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2B6CBC-0995-9B25-DC34-118133BE7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569" y="1103960"/>
            <a:ext cx="6676862" cy="30826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E86D73-37BA-BB67-8D39-5F2B58C0C12E}"/>
              </a:ext>
            </a:extLst>
          </p:cNvPr>
          <p:cNvSpPr txBox="1"/>
          <p:nvPr/>
        </p:nvSpPr>
        <p:spPr>
          <a:xfrm>
            <a:off x="3692013" y="297094"/>
            <a:ext cx="4807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3599155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45E8C3-C427-3C1E-94E7-51629F718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42" y="159236"/>
            <a:ext cx="8668988" cy="669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84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EBE492-CD17-2CF9-BB37-588FD44176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" t="13356" r="1751" b="15667"/>
          <a:stretch>
            <a:fillRect/>
          </a:stretch>
        </p:blipFill>
        <p:spPr>
          <a:xfrm>
            <a:off x="682634" y="340441"/>
            <a:ext cx="10826732" cy="617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74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79FFA3-2D13-786C-C21B-64915E74D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" t="6791" r="4094" b="5667"/>
          <a:stretch>
            <a:fillRect/>
          </a:stretch>
        </p:blipFill>
        <p:spPr>
          <a:xfrm>
            <a:off x="1633024" y="168377"/>
            <a:ext cx="8925951" cy="652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46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734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DB9CBC-FD6D-D521-678A-116AC1968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643467"/>
            <a:ext cx="3212593" cy="5571066"/>
          </a:xfrm>
        </p:spPr>
        <p:txBody>
          <a:bodyPr>
            <a:normAutofit/>
          </a:bodyPr>
          <a:lstStyle/>
          <a:p>
            <a:r>
              <a:rPr lang="en-US" sz="5100"/>
              <a:t>INTERVIEW SUMMARY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54701AD1-7047-64F7-09E0-6708226EA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2336" y="643466"/>
            <a:ext cx="6496374" cy="6121127"/>
          </a:xfrm>
        </p:spPr>
        <p:txBody>
          <a:bodyPr anchor="ctr">
            <a:normAutofit/>
          </a:bodyPr>
          <a:lstStyle/>
          <a:p>
            <a:pPr>
              <a:lnSpc>
                <a:spcPct val="91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Groups dealing with the same core problems: </a:t>
            </a:r>
          </a:p>
          <a:p>
            <a:pPr marL="457200" indent="-457200">
              <a:lnSpc>
                <a:spcPct val="91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not enough space, </a:t>
            </a:r>
          </a:p>
          <a:p>
            <a:pPr marL="457200" indent="-457200">
              <a:lnSpc>
                <a:spcPct val="91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not enough storage, </a:t>
            </a:r>
          </a:p>
          <a:p>
            <a:pPr marL="457200" indent="-457200">
              <a:lnSpc>
                <a:spcPct val="91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not enough meeting rooms, </a:t>
            </a:r>
          </a:p>
          <a:p>
            <a:pPr marL="457200" indent="-457200">
              <a:lnSpc>
                <a:spcPct val="91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parking issues, </a:t>
            </a:r>
          </a:p>
          <a:p>
            <a:pPr marL="457200" indent="-457200">
              <a:lnSpc>
                <a:spcPct val="91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and serious funding pressure </a:t>
            </a:r>
          </a:p>
          <a:p>
            <a:pPr>
              <a:lnSpc>
                <a:spcPct val="91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Many organizations are small, mostly volunteer-run, and they’re all struggling with visibility and getting enough people through the door, especially younger folks, families, and Spanish-speaking communities.</a:t>
            </a:r>
          </a:p>
          <a:p>
            <a:pPr>
              <a:lnSpc>
                <a:spcPct val="9100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959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734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52D412-DFBB-36C6-2567-4998A935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643467"/>
            <a:ext cx="3212593" cy="5571066"/>
          </a:xfrm>
        </p:spPr>
        <p:txBody>
          <a:bodyPr>
            <a:normAutofit/>
          </a:bodyPr>
          <a:lstStyle/>
          <a:p>
            <a:r>
              <a:rPr lang="en-US" sz="4600"/>
              <a:t>Goal is Consistent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8089B-CE0E-83A8-EDC1-1CA516BA7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547" y="643467"/>
            <a:ext cx="5934285" cy="5571066"/>
          </a:xfrm>
        </p:spPr>
        <p:txBody>
          <a:bodyPr anchor="ctr"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 well-designed, centrally located Commons would be a game-changer. People see it as the practical solution to help organizations collaborate, share costs, boost visibility, and actually serve the community better.</a:t>
            </a:r>
          </a:p>
        </p:txBody>
      </p:sp>
    </p:spTree>
    <p:extLst>
      <p:ext uri="{BB962C8B-B14F-4D97-AF65-F5344CB8AC3E}">
        <p14:creationId xmlns:p14="http://schemas.microsoft.com/office/powerpoint/2010/main" val="4183302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50906-61E3-B66C-F459-5753ABEB6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256D7A-83D9-CDBE-8906-CB406A89AA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786730"/>
              </p:ext>
            </p:extLst>
          </p:nvPr>
        </p:nvGraphicFramePr>
        <p:xfrm>
          <a:off x="523875" y="2289107"/>
          <a:ext cx="11287125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0016">
                  <a:extLst>
                    <a:ext uri="{9D8B030D-6E8A-4147-A177-3AD203B41FA5}">
                      <a16:colId xmlns:a16="http://schemas.microsoft.com/office/drawing/2014/main" val="3239187366"/>
                    </a:ext>
                  </a:extLst>
                </a:gridCol>
                <a:gridCol w="5617109">
                  <a:extLst>
                    <a:ext uri="{9D8B030D-6E8A-4147-A177-3AD203B41FA5}">
                      <a16:colId xmlns:a16="http://schemas.microsoft.com/office/drawing/2014/main" val="413935039"/>
                    </a:ext>
                  </a:extLst>
                </a:gridCol>
              </a:tblGrid>
              <a:tr h="4159318"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Flexible multi-use spaces (no fixed seating) and plenty of meeting/classrooms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 least one good commercial or community kitchen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Decent restrooms that are actually in the same building as the events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Storage (archives, books, emergency supplies, etc.)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Stage/performance area for the arts groups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n-US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Outdoor space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Good parking and accessibility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Some dedicated but shared office/co-working space where groups can keep their own identity and privacy when needed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 want 6–7 day access with long hours.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Few thousand square feet up to a total complex around 18–20K sq ft.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en-US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12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12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33CCF-6630-F498-2330-E9446607E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</p:spPr>
        <p:txBody>
          <a:bodyPr>
            <a:normAutofit/>
          </a:bodyPr>
          <a:lstStyle/>
          <a:p>
            <a:r>
              <a:rPr lang="en-US" dirty="0"/>
              <a:t>Location suggestions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248369-464E-49D1-91FC-BC34A50A6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264989"/>
            <a:ext cx="12188952" cy="3952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E8FB32-4CA5-CA16-E9B7-12FC6980C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027965"/>
              </p:ext>
            </p:extLst>
          </p:nvPr>
        </p:nvGraphicFramePr>
        <p:xfrm>
          <a:off x="960438" y="2749620"/>
          <a:ext cx="10267950" cy="2982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2319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EF52E-2403-B9F9-D6A9-5EFC6E08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268E-8C58-D686-0458-B8D71E63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D3BB2-11D7-0E76-0CE5-BCA2B26CA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2473011"/>
            <a:ext cx="11258549" cy="4067175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Community Cultural Center: Needs performance space and sees the Commons as key to keeping concerts and events alive.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Senior Center:  Bursting at the seams and needs room to grow.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Health Clinic: Likes the idea of co-locating services and emergency preparedness.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Public radio: Wants to reach more Spanish-speaking and Indigenous families and needs proper event space with kitchen + restrooms.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History Folks: Want display areas and storytelling space.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Library Friends and Civic Groups: Want work/storage space and better coordination.</a:t>
            </a:r>
          </a:p>
          <a:p>
            <a:pPr lvl="0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Almost everyone is open to partnerships and sharing resources.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204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734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3567C1-A662-4277-78CF-83A4EFA61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643467"/>
            <a:ext cx="3212593" cy="5571066"/>
          </a:xfrm>
        </p:spPr>
        <p:txBody>
          <a:bodyPr>
            <a:normAutofit/>
          </a:bodyPr>
          <a:lstStyle/>
          <a:p>
            <a:r>
              <a:rPr lang="en-US" dirty="0"/>
              <a:t>BIGGER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56857-1606-AE1D-C7F0-68DC3C0D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2336" y="190500"/>
            <a:ext cx="5926496" cy="6486525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Better marketing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Restored City support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public-private partnerships, and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Real outreach to all parts of the community, especially our diverse and lower-income residents.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Decide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hubs vs. one giant building.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Now vs. wait.</a:t>
            </a:r>
          </a:p>
        </p:txBody>
      </p:sp>
    </p:spTree>
    <p:extLst>
      <p:ext uri="{BB962C8B-B14F-4D97-AF65-F5344CB8AC3E}">
        <p14:creationId xmlns:p14="http://schemas.microsoft.com/office/powerpoint/2010/main" val="420832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8F96AC2-CDA7-4C3F-8074-79B4D62AB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4A4140C-6B80-1B6D-5F04-E9F8EA1D2D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7" b="1340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09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248369-464E-49D1-91FC-BC34A50A6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2264989"/>
            <a:ext cx="12188952" cy="3952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5AD1C8-12CE-93EE-B492-5B369DDA5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" r="3635" b="44628"/>
          <a:stretch>
            <a:fillRect/>
          </a:stretch>
        </p:blipFill>
        <p:spPr>
          <a:xfrm>
            <a:off x="0" y="208201"/>
            <a:ext cx="6400800" cy="6077802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83EFFF1-5DCD-9A2A-6A15-89E776A2C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t="56829" r="8394"/>
          <a:stretch>
            <a:fillRect/>
          </a:stretch>
        </p:blipFill>
        <p:spPr>
          <a:xfrm>
            <a:off x="6400800" y="2212090"/>
            <a:ext cx="5789676" cy="405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08574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Juxtapose">
      <a:dk1>
        <a:sysClr val="windowText" lastClr="000000"/>
      </a:dk1>
      <a:lt1>
        <a:sysClr val="window" lastClr="FFFFFF"/>
      </a:lt1>
      <a:dk2>
        <a:srgbClr val="3F3F3F"/>
      </a:dk2>
      <a:lt2>
        <a:srgbClr val="F8F7F5"/>
      </a:lt2>
      <a:accent1>
        <a:srgbClr val="F99700"/>
      </a:accent1>
      <a:accent2>
        <a:srgbClr val="00BAC7"/>
      </a:accent2>
      <a:accent3>
        <a:srgbClr val="FF5C21"/>
      </a:accent3>
      <a:accent4>
        <a:srgbClr val="6F7EFD"/>
      </a:accent4>
      <a:accent5>
        <a:srgbClr val="ACACAC"/>
      </a:accent5>
      <a:accent6>
        <a:srgbClr val="737373"/>
      </a:accent6>
      <a:hlink>
        <a:srgbClr val="0099FF"/>
      </a:hlink>
      <a:folHlink>
        <a:srgbClr val="868686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434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Franklin Gothic Demi Cond</vt:lpstr>
      <vt:lpstr>Franklin Gothic Medium</vt:lpstr>
      <vt:lpstr>Wingdings</vt:lpstr>
      <vt:lpstr>JuxtaposeVTI</vt:lpstr>
      <vt:lpstr>Sebastopol Commons  Building the Commons  Public ENGAGEMENT WORKSHOP and OPEN HOUSE August 13, 2026</vt:lpstr>
      <vt:lpstr>INTERVIEW SUMMARY</vt:lpstr>
      <vt:lpstr>Goal is Consistent</vt:lpstr>
      <vt:lpstr>Requests</vt:lpstr>
      <vt:lpstr>Location suggestions</vt:lpstr>
      <vt:lpstr>SPECIFICS</vt:lpstr>
      <vt:lpstr>BIGGER PICTURE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Elissa Overton</dc:creator>
  <cp:lastModifiedBy>Elissa Overton</cp:lastModifiedBy>
  <cp:revision>1</cp:revision>
  <dcterms:created xsi:type="dcterms:W3CDTF">2026-08-13T19:36:25Z</dcterms:created>
  <dcterms:modified xsi:type="dcterms:W3CDTF">2026-08-13T20:22:01Z</dcterms:modified>
</cp:coreProperties>
</file>