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0" r:id="rId4"/>
    <p:sldId id="263" r:id="rId5"/>
    <p:sldId id="267" r:id="rId6"/>
    <p:sldId id="264" r:id="rId7"/>
    <p:sldId id="265" r:id="rId8"/>
    <p:sldId id="266" r:id="rId9"/>
    <p:sldId id="258" r:id="rId10"/>
    <p:sldId id="260" r:id="rId11"/>
    <p:sldId id="268" r:id="rId12"/>
    <p:sldId id="269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2064C0-9FBD-4CAE-8391-9CF9EC7908C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F7527B-D538-432F-BB40-B9A98ED5B0D4}">
      <dgm:prSet/>
      <dgm:spPr/>
      <dgm:t>
        <a:bodyPr/>
        <a:lstStyle/>
        <a:p>
          <a:r>
            <a:rPr lang="en-US"/>
            <a:t>Approve $47,688 for emergency mold testing, containment, cleanup, and investigation work already completed at the Library.</a:t>
          </a:r>
        </a:p>
      </dgm:t>
    </dgm:pt>
    <dgm:pt modelId="{2CCBE468-5131-422B-BD1F-A0ED48591766}" type="parTrans" cxnId="{626A6108-B79F-4215-ADF2-4F4463796F7D}">
      <dgm:prSet/>
      <dgm:spPr/>
      <dgm:t>
        <a:bodyPr/>
        <a:lstStyle/>
        <a:p>
          <a:endParaRPr lang="en-US"/>
        </a:p>
      </dgm:t>
    </dgm:pt>
    <dgm:pt modelId="{7DA7C24D-2240-49ED-A710-97E91E764B27}" type="sibTrans" cxnId="{626A6108-B79F-4215-ADF2-4F4463796F7D}">
      <dgm:prSet/>
      <dgm:spPr/>
      <dgm:t>
        <a:bodyPr/>
        <a:lstStyle/>
        <a:p>
          <a:endParaRPr lang="en-US"/>
        </a:p>
      </dgm:t>
    </dgm:pt>
    <dgm:pt modelId="{B71641B9-75AA-43B5-B8C2-3A5201C61F4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Authorize up to $175,000 for the next phase of work to open exterior walls, investigate the extent of the damage, and remediate mold and moisture intrusion.</a:t>
          </a:r>
        </a:p>
      </dgm:t>
    </dgm:pt>
    <dgm:pt modelId="{E67B8486-A059-46BC-B164-2DE6D5EA41AA}" type="parTrans" cxnId="{D6571CBA-3884-4233-AE6F-2A775F8ED611}">
      <dgm:prSet/>
      <dgm:spPr/>
      <dgm:t>
        <a:bodyPr/>
        <a:lstStyle/>
        <a:p>
          <a:endParaRPr lang="en-US"/>
        </a:p>
      </dgm:t>
    </dgm:pt>
    <dgm:pt modelId="{AA942617-4507-4319-920C-E4E29882B820}" type="sibTrans" cxnId="{D6571CBA-3884-4233-AE6F-2A775F8ED611}">
      <dgm:prSet/>
      <dgm:spPr/>
      <dgm:t>
        <a:bodyPr/>
        <a:lstStyle/>
        <a:p>
          <a:endParaRPr lang="en-US"/>
        </a:p>
      </dgm:t>
    </dgm:pt>
    <dgm:pt modelId="{1F697136-5EE7-44F6-BAAA-0CCD8D7E0A12}" type="pres">
      <dgm:prSet presAssocID="{232064C0-9FBD-4CAE-8391-9CF9EC7908CE}" presName="outerComposite" presStyleCnt="0">
        <dgm:presLayoutVars>
          <dgm:chMax val="5"/>
          <dgm:dir/>
          <dgm:resizeHandles val="exact"/>
        </dgm:presLayoutVars>
      </dgm:prSet>
      <dgm:spPr/>
    </dgm:pt>
    <dgm:pt modelId="{1D1A91C6-8323-4B3E-A7D4-49038017856A}" type="pres">
      <dgm:prSet presAssocID="{232064C0-9FBD-4CAE-8391-9CF9EC7908CE}" presName="dummyMaxCanvas" presStyleCnt="0">
        <dgm:presLayoutVars/>
      </dgm:prSet>
      <dgm:spPr/>
    </dgm:pt>
    <dgm:pt modelId="{22FFE07F-991C-4434-9099-6F64E9BC90DD}" type="pres">
      <dgm:prSet presAssocID="{232064C0-9FBD-4CAE-8391-9CF9EC7908CE}" presName="TwoNodes_1" presStyleLbl="node1" presStyleIdx="0" presStyleCnt="2">
        <dgm:presLayoutVars>
          <dgm:bulletEnabled val="1"/>
        </dgm:presLayoutVars>
      </dgm:prSet>
      <dgm:spPr/>
    </dgm:pt>
    <dgm:pt modelId="{EE971B63-F34F-470E-826A-A437174B0391}" type="pres">
      <dgm:prSet presAssocID="{232064C0-9FBD-4CAE-8391-9CF9EC7908CE}" presName="TwoNodes_2" presStyleLbl="node1" presStyleIdx="1" presStyleCnt="2">
        <dgm:presLayoutVars>
          <dgm:bulletEnabled val="1"/>
        </dgm:presLayoutVars>
      </dgm:prSet>
      <dgm:spPr/>
    </dgm:pt>
    <dgm:pt modelId="{D8CF2EBA-589E-4185-961F-DB99305CABB7}" type="pres">
      <dgm:prSet presAssocID="{232064C0-9FBD-4CAE-8391-9CF9EC7908CE}" presName="TwoConn_1-2" presStyleLbl="fgAccFollowNode1" presStyleIdx="0" presStyleCnt="1">
        <dgm:presLayoutVars>
          <dgm:bulletEnabled val="1"/>
        </dgm:presLayoutVars>
      </dgm:prSet>
      <dgm:spPr/>
    </dgm:pt>
    <dgm:pt modelId="{B175FBF3-4171-4E38-AFD7-258E63C68BFA}" type="pres">
      <dgm:prSet presAssocID="{232064C0-9FBD-4CAE-8391-9CF9EC7908CE}" presName="TwoNodes_1_text" presStyleLbl="node1" presStyleIdx="1" presStyleCnt="2">
        <dgm:presLayoutVars>
          <dgm:bulletEnabled val="1"/>
        </dgm:presLayoutVars>
      </dgm:prSet>
      <dgm:spPr/>
    </dgm:pt>
    <dgm:pt modelId="{12420ECC-8AFB-48C1-93C9-8582FA889377}" type="pres">
      <dgm:prSet presAssocID="{232064C0-9FBD-4CAE-8391-9CF9EC7908C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626A6108-B79F-4215-ADF2-4F4463796F7D}" srcId="{232064C0-9FBD-4CAE-8391-9CF9EC7908CE}" destId="{56F7527B-D538-432F-BB40-B9A98ED5B0D4}" srcOrd="0" destOrd="0" parTransId="{2CCBE468-5131-422B-BD1F-A0ED48591766}" sibTransId="{7DA7C24D-2240-49ED-A710-97E91E764B27}"/>
    <dgm:cxn modelId="{54CC2C09-4037-4BA3-8946-DB78AC3E3F60}" type="presOf" srcId="{B71641B9-75AA-43B5-B8C2-3A5201C61F40}" destId="{EE971B63-F34F-470E-826A-A437174B0391}" srcOrd="0" destOrd="0" presId="urn:microsoft.com/office/officeart/2005/8/layout/vProcess5"/>
    <dgm:cxn modelId="{A88E1417-1D1E-4F49-A776-47DF1096904C}" type="presOf" srcId="{B71641B9-75AA-43B5-B8C2-3A5201C61F40}" destId="{12420ECC-8AFB-48C1-93C9-8582FA889377}" srcOrd="1" destOrd="0" presId="urn:microsoft.com/office/officeart/2005/8/layout/vProcess5"/>
    <dgm:cxn modelId="{9F1D846E-A518-428B-BCAE-C68B1F45DE79}" type="presOf" srcId="{7DA7C24D-2240-49ED-A710-97E91E764B27}" destId="{D8CF2EBA-589E-4185-961F-DB99305CABB7}" srcOrd="0" destOrd="0" presId="urn:microsoft.com/office/officeart/2005/8/layout/vProcess5"/>
    <dgm:cxn modelId="{66C48750-9808-4CC8-8EC8-5591E7E6C3BE}" type="presOf" srcId="{232064C0-9FBD-4CAE-8391-9CF9EC7908CE}" destId="{1F697136-5EE7-44F6-BAAA-0CCD8D7E0A12}" srcOrd="0" destOrd="0" presId="urn:microsoft.com/office/officeart/2005/8/layout/vProcess5"/>
    <dgm:cxn modelId="{6704D69E-B198-4A09-9F01-452E696AB31F}" type="presOf" srcId="{56F7527B-D538-432F-BB40-B9A98ED5B0D4}" destId="{B175FBF3-4171-4E38-AFD7-258E63C68BFA}" srcOrd="1" destOrd="0" presId="urn:microsoft.com/office/officeart/2005/8/layout/vProcess5"/>
    <dgm:cxn modelId="{7FD788B2-C455-4997-8C33-13CC85F13595}" type="presOf" srcId="{56F7527B-D538-432F-BB40-B9A98ED5B0D4}" destId="{22FFE07F-991C-4434-9099-6F64E9BC90DD}" srcOrd="0" destOrd="0" presId="urn:microsoft.com/office/officeart/2005/8/layout/vProcess5"/>
    <dgm:cxn modelId="{D6571CBA-3884-4233-AE6F-2A775F8ED611}" srcId="{232064C0-9FBD-4CAE-8391-9CF9EC7908CE}" destId="{B71641B9-75AA-43B5-B8C2-3A5201C61F40}" srcOrd="1" destOrd="0" parTransId="{E67B8486-A059-46BC-B164-2DE6D5EA41AA}" sibTransId="{AA942617-4507-4319-920C-E4E29882B820}"/>
    <dgm:cxn modelId="{34172AF3-0497-4A96-8A45-98BDBD38AF72}" type="presParOf" srcId="{1F697136-5EE7-44F6-BAAA-0CCD8D7E0A12}" destId="{1D1A91C6-8323-4B3E-A7D4-49038017856A}" srcOrd="0" destOrd="0" presId="urn:microsoft.com/office/officeart/2005/8/layout/vProcess5"/>
    <dgm:cxn modelId="{1FD9568E-3952-4218-BB1B-7654D17A2FB2}" type="presParOf" srcId="{1F697136-5EE7-44F6-BAAA-0CCD8D7E0A12}" destId="{22FFE07F-991C-4434-9099-6F64E9BC90DD}" srcOrd="1" destOrd="0" presId="urn:microsoft.com/office/officeart/2005/8/layout/vProcess5"/>
    <dgm:cxn modelId="{FA84D955-84FF-4FCE-98CE-C4C640975CF0}" type="presParOf" srcId="{1F697136-5EE7-44F6-BAAA-0CCD8D7E0A12}" destId="{EE971B63-F34F-470E-826A-A437174B0391}" srcOrd="2" destOrd="0" presId="urn:microsoft.com/office/officeart/2005/8/layout/vProcess5"/>
    <dgm:cxn modelId="{86F055C4-8515-4BAA-917D-80D9CC2FAF43}" type="presParOf" srcId="{1F697136-5EE7-44F6-BAAA-0CCD8D7E0A12}" destId="{D8CF2EBA-589E-4185-961F-DB99305CABB7}" srcOrd="3" destOrd="0" presId="urn:microsoft.com/office/officeart/2005/8/layout/vProcess5"/>
    <dgm:cxn modelId="{8C5CB8F0-CEFF-4007-A028-705AC1F44DFB}" type="presParOf" srcId="{1F697136-5EE7-44F6-BAAA-0CCD8D7E0A12}" destId="{B175FBF3-4171-4E38-AFD7-258E63C68BFA}" srcOrd="4" destOrd="0" presId="urn:microsoft.com/office/officeart/2005/8/layout/vProcess5"/>
    <dgm:cxn modelId="{1AB5D535-867F-4E4D-AA18-DC920D4AB199}" type="presParOf" srcId="{1F697136-5EE7-44F6-BAAA-0CCD8D7E0A12}" destId="{12420ECC-8AFB-48C1-93C9-8582FA88937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FE07F-991C-4434-9099-6F64E9BC90DD}">
      <dsp:nvSpPr>
        <dsp:cNvPr id="0" name=""/>
        <dsp:cNvSpPr/>
      </dsp:nvSpPr>
      <dsp:spPr>
        <a:xfrm>
          <a:off x="0" y="0"/>
          <a:ext cx="9288654" cy="1886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Approve $47,688 for emergency mold testing, containment, cleanup, and investigation work already completed at the Library.</a:t>
          </a:r>
        </a:p>
      </dsp:txBody>
      <dsp:txXfrm>
        <a:off x="55261" y="55261"/>
        <a:ext cx="7338539" cy="1776240"/>
      </dsp:txXfrm>
    </dsp:sp>
    <dsp:sp modelId="{EE971B63-F34F-470E-826A-A437174B0391}">
      <dsp:nvSpPr>
        <dsp:cNvPr id="0" name=""/>
        <dsp:cNvSpPr/>
      </dsp:nvSpPr>
      <dsp:spPr>
        <a:xfrm>
          <a:off x="1639174" y="2306042"/>
          <a:ext cx="9288654" cy="1886762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Authorize up to $175,000 for the next phase of work to open exterior walls, investigate the extent of the damage, and remediate mold and moisture intrusion.</a:t>
          </a:r>
        </a:p>
      </dsp:txBody>
      <dsp:txXfrm>
        <a:off x="1694435" y="2361303"/>
        <a:ext cx="6312562" cy="1776240"/>
      </dsp:txXfrm>
    </dsp:sp>
    <dsp:sp modelId="{D8CF2EBA-589E-4185-961F-DB99305CABB7}">
      <dsp:nvSpPr>
        <dsp:cNvPr id="0" name=""/>
        <dsp:cNvSpPr/>
      </dsp:nvSpPr>
      <dsp:spPr>
        <a:xfrm>
          <a:off x="8062259" y="1483204"/>
          <a:ext cx="1226395" cy="12263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38198" y="1483204"/>
        <a:ext cx="674517" cy="922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EC5E-09B6-BC2A-8142-D75787366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6256C-3D00-3AEE-4090-3E39E9DFF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1F45-A387-730C-11B4-28C10D69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29FE0-6C9F-C14E-E38A-ECAC3D03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D9A59-9232-1F1B-DC15-52B387AD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DB8E-0CF5-0045-2AFB-90962248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3A9B3-03FF-B94D-76BE-5416FA903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B1957-3451-77F3-DA49-9024FC13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6666-AA64-3C73-4700-8A4D64D8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10610-A8B8-1A62-5851-38CC7E52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62A38-7E57-5AC5-06D0-653948AD8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58B0B-08B5-41A6-9A55-3A3F74178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714D7-0C69-4262-65BB-97C58BBC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E71B1-516B-863C-205D-1BB6ADD4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7178-1079-FEBA-4953-25C07EC1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A6D2-D865-0688-70BD-0F193424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2799F-D565-9995-984B-9AAB6243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4A8E2-44BE-2AF0-85C5-F9832891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7621-4FC6-EF21-74EB-0BAC260D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88F0-04A7-0E0E-645B-442656B4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7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3FB4-F2AF-85C4-6C16-30F62FB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B0260-BA23-8A50-517F-44F2E371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5AA3E-5C45-5301-3174-FE428882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96D8C-BCD7-7E5A-5ADA-A44107F7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3D779-B1A3-DFBF-CD29-D66EAA64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2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56912-7474-43D1-011C-323287C0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DCAC9-0403-3FA1-F1DD-F663E7C6E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3BBB7-7334-52BB-52B2-72CB03A25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4337A-2FB6-E3E9-3D4A-B39D62C0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B87E0-4AA6-51E6-A806-E2670F8C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8353A-6F5B-6AD5-B9FA-B7DE7100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95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2FA9-0F7A-933C-D83D-D574F37E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0F163-B42E-53F3-D725-28C957FF5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48412-1C07-FBC4-EC73-12F517F29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3AABD-01E7-F3B9-61E6-001E4D9D6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ED848-31A2-58C7-BF29-E44AC2BA0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202DB-0B8E-C375-B02B-8E261BF7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B8864-A1EE-7E3A-51D9-3AC7C382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0426F-6330-B8A7-4893-B4D681B3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0B8D-C90E-D289-5CF2-11B67478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DABB4-EF59-DCEB-AAE5-675BAF1F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A01C8-75B0-10DA-60EA-8294807C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C936D-B6C6-8A88-CB8E-CF8C6C100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71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D6519-78B7-B3C5-FE83-F085F033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B2FB8F-EE8F-D76E-DEFE-A875EF39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A0294-936F-EE89-67ED-E1945A67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9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0CBA-D130-133F-7C50-8B339DC4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B7E29-288D-B12C-63CF-726EAB8D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088EE-AF36-AEC8-4636-BDBA1E984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2077-AD48-2DBD-109C-7BA472BA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ADF2A-769A-DA3A-70A4-F52D6A45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F4849-6D7E-0520-CA7D-0C4CB18C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23FB-A857-C3AF-FB52-A8E60FBA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E9EC3-078A-9D9E-E603-7BF5EA330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5AB2C-7E4B-CC6C-D9C6-46996EB4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18E42-9C10-8CE3-1EA3-A83443CC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28824-E7F1-E12B-5B29-F9201DF1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8A44A-755F-487E-F98E-72EB5642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7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E0583-D718-2E52-583A-24CB8CB7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B23ED-FD03-7C61-0F70-1938FF193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0F66-F44F-28C1-1DD8-39E3E1262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1A462B-8BD7-4C3D-9B3B-3903163C7F73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E53EB-DB39-32E7-7F22-CDE55549E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6BDF6-3F01-2171-5988-FFBD0EA9F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98C34-ED62-40C6-BF95-276BF63F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7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E64DE-1B5C-F73B-BB23-083DACD9B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329" y="1618360"/>
            <a:ext cx="3665509" cy="3814021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22BE0-9F8B-EBC8-EF1D-1B4545823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4729" y="2173710"/>
            <a:ext cx="6228610" cy="325867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Sebastopol Library Mold Remediation</a:t>
            </a:r>
            <a:br>
              <a:rPr lang="en-US" sz="5400" dirty="0">
                <a:solidFill>
                  <a:schemeClr val="accent1"/>
                </a:solidFill>
              </a:rPr>
            </a:br>
            <a:br>
              <a:rPr lang="en-US" sz="5400" dirty="0">
                <a:solidFill>
                  <a:schemeClr val="accent1"/>
                </a:solidFill>
              </a:rPr>
            </a:b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E03E9-91D8-9D14-3CCF-B59E98EAB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City Council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July 7, 2026</a:t>
            </a:r>
          </a:p>
        </p:txBody>
      </p:sp>
      <p:sp>
        <p:nvSpPr>
          <p:cNvPr id="54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sX0" fmla="*/ 0 w 5303520"/>
              <a:gd name="csY0" fmla="*/ 0 h 18288"/>
              <a:gd name="csX1" fmla="*/ 556870 w 5303520"/>
              <a:gd name="csY1" fmla="*/ 0 h 18288"/>
              <a:gd name="csX2" fmla="*/ 1272845 w 5303520"/>
              <a:gd name="csY2" fmla="*/ 0 h 18288"/>
              <a:gd name="csX3" fmla="*/ 1882750 w 5303520"/>
              <a:gd name="csY3" fmla="*/ 0 h 18288"/>
              <a:gd name="csX4" fmla="*/ 2439619 w 5303520"/>
              <a:gd name="csY4" fmla="*/ 0 h 18288"/>
              <a:gd name="csX5" fmla="*/ 3155594 w 5303520"/>
              <a:gd name="csY5" fmla="*/ 0 h 18288"/>
              <a:gd name="csX6" fmla="*/ 3818534 w 5303520"/>
              <a:gd name="csY6" fmla="*/ 0 h 18288"/>
              <a:gd name="csX7" fmla="*/ 4481474 w 5303520"/>
              <a:gd name="csY7" fmla="*/ 0 h 18288"/>
              <a:gd name="csX8" fmla="*/ 5303520 w 5303520"/>
              <a:gd name="csY8" fmla="*/ 0 h 18288"/>
              <a:gd name="csX9" fmla="*/ 5303520 w 5303520"/>
              <a:gd name="csY9" fmla="*/ 18288 h 18288"/>
              <a:gd name="csX10" fmla="*/ 4746650 w 5303520"/>
              <a:gd name="csY10" fmla="*/ 18288 h 18288"/>
              <a:gd name="csX11" fmla="*/ 4242816 w 5303520"/>
              <a:gd name="csY11" fmla="*/ 18288 h 18288"/>
              <a:gd name="csX12" fmla="*/ 3526841 w 5303520"/>
              <a:gd name="csY12" fmla="*/ 18288 h 18288"/>
              <a:gd name="csX13" fmla="*/ 2969971 w 5303520"/>
              <a:gd name="csY13" fmla="*/ 18288 h 18288"/>
              <a:gd name="csX14" fmla="*/ 2253996 w 5303520"/>
              <a:gd name="csY14" fmla="*/ 18288 h 18288"/>
              <a:gd name="csX15" fmla="*/ 1484986 w 5303520"/>
              <a:gd name="csY15" fmla="*/ 18288 h 18288"/>
              <a:gd name="csX16" fmla="*/ 875081 w 5303520"/>
              <a:gd name="csY16" fmla="*/ 18288 h 18288"/>
              <a:gd name="csX17" fmla="*/ 0 w 5303520"/>
              <a:gd name="csY17" fmla="*/ 18288 h 18288"/>
              <a:gd name="csX18" fmla="*/ 0 w 530352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47D27-FE9A-9CBA-F334-CBFF7EE8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Phase III - Reconstruction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C605B-FD49-FFBA-0004-26D950371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3844615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 bids for Reconstruction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Return for Council Approval of Reconstruction</a:t>
            </a:r>
          </a:p>
        </p:txBody>
      </p:sp>
      <p:pic>
        <p:nvPicPr>
          <p:cNvPr id="22" name="Picture 21" descr="Person opening laptop">
            <a:extLst>
              <a:ext uri="{FF2B5EF4-FFF2-40B4-BE49-F238E27FC236}">
                <a16:creationId xmlns:a16="http://schemas.microsoft.com/office/drawing/2014/main" id="{80F73BF9-83E2-58B3-51E8-434101D1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86" r="996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0745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F5E6F1-CBED-1BB4-5F8F-45663965EB83}"/>
              </a:ext>
            </a:extLst>
          </p:cNvPr>
          <p:cNvSpPr txBox="1"/>
          <p:nvPr/>
        </p:nvSpPr>
        <p:spPr>
          <a:xfrm>
            <a:off x="2397778" y="6033683"/>
            <a:ext cx="7285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Difference: $196,095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051756-758A-CEBD-67E3-599BC70BF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15741"/>
              </p:ext>
            </p:extLst>
          </p:nvPr>
        </p:nvGraphicFramePr>
        <p:xfrm>
          <a:off x="365760" y="1247974"/>
          <a:ext cx="11349589" cy="4459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0152">
                  <a:extLst>
                    <a:ext uri="{9D8B030D-6E8A-4147-A177-3AD203B41FA5}">
                      <a16:colId xmlns:a16="http://schemas.microsoft.com/office/drawing/2014/main" val="2613697373"/>
                    </a:ext>
                  </a:extLst>
                </a:gridCol>
                <a:gridCol w="3005113">
                  <a:extLst>
                    <a:ext uri="{9D8B030D-6E8A-4147-A177-3AD203B41FA5}">
                      <a16:colId xmlns:a16="http://schemas.microsoft.com/office/drawing/2014/main" val="4016299247"/>
                    </a:ext>
                  </a:extLst>
                </a:gridCol>
                <a:gridCol w="2594324">
                  <a:extLst>
                    <a:ext uri="{9D8B030D-6E8A-4147-A177-3AD203B41FA5}">
                      <a16:colId xmlns:a16="http://schemas.microsoft.com/office/drawing/2014/main" val="2078422416"/>
                    </a:ext>
                  </a:extLst>
                </a:gridCol>
              </a:tblGrid>
              <a:tr h="319610">
                <a:tc>
                  <a:txBody>
                    <a:bodyPr/>
                    <a:lstStyle/>
                    <a:p>
                      <a:pPr algn="just" fontAlgn="t">
                        <a:buNone/>
                      </a:pPr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700" u="none" strike="noStrike">
                          <a:solidFill>
                            <a:schemeClr val="bg1"/>
                          </a:solidFill>
                          <a:effectLst/>
                        </a:rPr>
                        <a:t>Costs</a:t>
                      </a:r>
                      <a:endParaRPr lang="en-US" sz="17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Fund Balance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176057"/>
                  </a:ext>
                </a:extLst>
              </a:tr>
              <a:tr h="80342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Phase I –  Initial Emergency Response   </a:t>
                      </a:r>
                    </a:p>
                    <a:p>
                      <a:pPr algn="l" rtl="0" fontAlgn="ctr">
                        <a:buNone/>
                      </a:pPr>
                      <a:r>
                        <a:rPr lang="en-US" sz="180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</a:t>
                      </a:r>
                      <a:r>
                        <a:rPr lang="en-US" sz="18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(Sebastopol Share - 50%)</a:t>
                      </a:r>
                      <a:endParaRPr lang="en-US" sz="18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$23,844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/>
                </a:tc>
                <a:extLst>
                  <a:ext uri="{0D108BD9-81ED-4DB2-BD59-A6C34878D82A}">
                    <a16:rowId xmlns:a16="http://schemas.microsoft.com/office/drawing/2014/main" val="739507212"/>
                  </a:ext>
                </a:extLst>
              </a:tr>
              <a:tr h="79466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Phase II – Remediation of Exterior Walls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$175,000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/>
                </a:tc>
                <a:extLst>
                  <a:ext uri="{0D108BD9-81ED-4DB2-BD59-A6C34878D82A}">
                    <a16:rowId xmlns:a16="http://schemas.microsoft.com/office/drawing/2014/main" val="100786127"/>
                  </a:ext>
                </a:extLst>
              </a:tr>
              <a:tr h="79509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Phase III – VERY Preliminary Estimates</a:t>
                      </a:r>
                      <a:endParaRPr lang="en-US" sz="20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$200,000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/>
                </a:tc>
                <a:extLst>
                  <a:ext uri="{0D108BD9-81ED-4DB2-BD59-A6C34878D82A}">
                    <a16:rowId xmlns:a16="http://schemas.microsoft.com/office/drawing/2014/main" val="3867070671"/>
                  </a:ext>
                </a:extLst>
              </a:tr>
              <a:tr h="72097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                                                        </a:t>
                      </a:r>
                      <a:r>
                        <a:rPr lang="en-US" sz="1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700" b="1" u="none" strike="noStrike" dirty="0">
                          <a:effectLst/>
                        </a:rPr>
                        <a:t>$398,844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/>
                </a:tc>
                <a:extLst>
                  <a:ext uri="{0D108BD9-81ED-4DB2-BD59-A6C34878D82A}">
                    <a16:rowId xmlns:a16="http://schemas.microsoft.com/office/drawing/2014/main" val="2913569633"/>
                  </a:ext>
                </a:extLst>
              </a:tr>
              <a:tr h="304730"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93567"/>
                  </a:ext>
                </a:extLst>
              </a:tr>
              <a:tr h="72097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Building Reserve Fund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2" marR="4382" marT="4382" marB="0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700" b="1" u="none" strike="noStrike" dirty="0">
                          <a:effectLst/>
                        </a:rPr>
                        <a:t>$594,939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/>
                </a:tc>
                <a:extLst>
                  <a:ext uri="{0D108BD9-81ED-4DB2-BD59-A6C34878D82A}">
                    <a16:rowId xmlns:a16="http://schemas.microsoft.com/office/drawing/2014/main" val="43251548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FC45974-D72F-FB60-5E3F-856B9B3BF2D5}"/>
              </a:ext>
            </a:extLst>
          </p:cNvPr>
          <p:cNvSpPr txBox="1"/>
          <p:nvPr/>
        </p:nvSpPr>
        <p:spPr>
          <a:xfrm>
            <a:off x="475437" y="584809"/>
            <a:ext cx="1066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Sebastopol Library Remediation - Current Budget</a:t>
            </a:r>
          </a:p>
        </p:txBody>
      </p:sp>
    </p:spTree>
    <p:extLst>
      <p:ext uri="{BB962C8B-B14F-4D97-AF65-F5344CB8AC3E}">
        <p14:creationId xmlns:p14="http://schemas.microsoft.com/office/powerpoint/2010/main" val="428677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4C988-5311-8A7B-EDAD-52C292B5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226A5-EA43-CBD5-FD69-5C894698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Request of City Council Today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7E0540E4-11E9-85C5-22B9-E3A1A7B8A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98290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6277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tal sculpture on a wall&#10;&#10;AI-generated content may be incorrect.">
            <a:extLst>
              <a:ext uri="{FF2B5EF4-FFF2-40B4-BE49-F238E27FC236}">
                <a16:creationId xmlns:a16="http://schemas.microsoft.com/office/drawing/2014/main" id="{3547FC45-6AE6-DEF8-1BA1-F26A45546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4A8F7-5504-85BB-20AA-C51F9168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0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21C23-D9E1-0869-962E-3541E2C4C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Phase I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29D94-56BF-94AA-60E4-E94B370EF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544" y="2293510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Proactive Closure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Emergency Response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Containment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Remediation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Assessment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Moisture Testing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1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B21990-ACD9-0C05-C268-D4D46408B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3C4B-5404-1AE0-E3A8-F243C34B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/>
              <a:t>Proactive Closure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BEA870-2A19-B4E8-F007-FC03CC088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5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02E2-1FF3-F87E-A218-C75C41D18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indent="228600" algn="l"/>
            <a:r>
              <a:rPr lang="en-US" sz="2200" b="1" dirty="0"/>
              <a:t>Thursday, June 4</a:t>
            </a:r>
            <a:endParaRPr lang="en-US" sz="22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Library staff observed peeling wallpaper and moisture intrusion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Library closed immediately to evaluate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Mold discovered during exploratory openings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8C9C44-5FE6-F1EC-CA48-A07BE154EF33}"/>
              </a:ext>
            </a:extLst>
          </p:cNvPr>
          <p:cNvCxnSpPr>
            <a:cxnSpLocks/>
          </p:cNvCxnSpPr>
          <p:nvPr/>
        </p:nvCxnSpPr>
        <p:spPr>
          <a:xfrm>
            <a:off x="6508016" y="2135060"/>
            <a:ext cx="363768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12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4502D-2CCE-B99B-96FA-643CA779D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93470-138C-3B96-FF3A-CE722984F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582" y="501651"/>
            <a:ext cx="4923117" cy="9595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/>
              <a:t>Emergency Response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ECEF7-A7F4-B342-AF07-49F9276E5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098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CA92C-9A17-6002-09C5-CC76CB033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8461" y="1669665"/>
            <a:ext cx="5271357" cy="4686684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 algn="l"/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Friday, June 5</a:t>
            </a:r>
            <a:endParaRPr lang="en-US" sz="2200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Environmental testing completed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Elevated airborne mold identified in the two rooms with exploratory openings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alpha val="80000"/>
                  </a:schemeClr>
                </a:solidFill>
              </a:rPr>
              <a:t>Stachybotrys</a:t>
            </a: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 (black mold) identified in exposed wall cavities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Begin containment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tx1">
                  <a:alpha val="80000"/>
                </a:schemeClr>
              </a:solidFill>
            </a:endParaRPr>
          </a:p>
          <a:p>
            <a:pPr marL="228600" indent="-173038"/>
            <a:r>
              <a:rPr lang="en-US" sz="2000" i="1" u="sng" dirty="0">
                <a:solidFill>
                  <a:schemeClr val="tx1">
                    <a:alpha val="80000"/>
                  </a:schemeClr>
                </a:solidFill>
              </a:rPr>
              <a:t>Note</a:t>
            </a:r>
          </a:p>
          <a:p>
            <a:pPr marL="228600" algn="l"/>
            <a:r>
              <a:rPr lang="en-US" sz="2000" b="1" i="1" dirty="0">
                <a:solidFill>
                  <a:schemeClr val="tx1">
                    <a:alpha val="80000"/>
                  </a:schemeClr>
                </a:solidFill>
              </a:rPr>
              <a:t>NO</a:t>
            </a:r>
            <a:r>
              <a:rPr lang="en-US" sz="2000" i="1" dirty="0">
                <a:solidFill>
                  <a:schemeClr val="tx1">
                    <a:alpha val="80000"/>
                  </a:schemeClr>
                </a:solidFill>
              </a:rPr>
              <a:t> elevated airborne mold identified in the main common areas or other staff rooms of the Library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12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22F02F-042A-0FC6-3535-9A7AE169C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73787-4C5F-DDB7-065E-499667C30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2" r="1" b="26202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2ED956-217C-5791-A227-AC972259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38" y="549614"/>
            <a:ext cx="3161940" cy="159578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273EF-7090-95EC-BFB5-5CDDB04FD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62238"/>
            <a:ext cx="3057525" cy="2352676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Containment of Teen Room and Staff Room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HEPA Air Scrubbers throughout Library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B7BF9-AE21-FEB9-1DDA-DEF1019CB4DD}"/>
              </a:ext>
            </a:extLst>
          </p:cNvPr>
          <p:cNvCxnSpPr/>
          <p:nvPr/>
        </p:nvCxnSpPr>
        <p:spPr>
          <a:xfrm>
            <a:off x="300205" y="2428110"/>
            <a:ext cx="269081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EE73A-C593-0C74-1215-0B6FBC14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39CC4-5653-2BA0-7051-2E1DB9E4C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>
            <a:fillRect/>
          </a:stretch>
        </p:blipFill>
        <p:spPr>
          <a:xfrm>
            <a:off x="741921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BAC4EC-C680-AEDC-B847-EE7B9FEB8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>
            <a:fillRect/>
          </a:stretch>
        </p:blipFill>
        <p:spPr>
          <a:xfrm>
            <a:off x="3088832" y="1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D177D-4BE4-FEBB-CC87-D952C130C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329" y="942033"/>
            <a:ext cx="3098223" cy="777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0351-758C-6C2E-51A3-4572DB7E6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892" y="2299498"/>
            <a:ext cx="2804504" cy="225896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June 5–16</a:t>
            </a:r>
            <a:endParaRPr lang="en-US" sz="2200" dirty="0">
              <a:solidFill>
                <a:schemeClr val="bg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Remediation of Teen Reading Room and Staff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C17B9-C40B-7524-D926-4E9BE43F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29" y="4620638"/>
            <a:ext cx="2992067" cy="180338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C2248E-DBAF-B87C-47BA-877DCC642597}"/>
              </a:ext>
            </a:extLst>
          </p:cNvPr>
          <p:cNvSpPr/>
          <p:nvPr/>
        </p:nvSpPr>
        <p:spPr>
          <a:xfrm>
            <a:off x="234344" y="5165387"/>
            <a:ext cx="2885016" cy="234631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21566D-A671-ACD0-4BF7-E60AE4C38D73}"/>
              </a:ext>
            </a:extLst>
          </p:cNvPr>
          <p:cNvSpPr/>
          <p:nvPr/>
        </p:nvSpPr>
        <p:spPr>
          <a:xfrm>
            <a:off x="234344" y="5485076"/>
            <a:ext cx="1139553" cy="234631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E4DE27-9FAF-2C20-36BC-E08D460F6569}"/>
              </a:ext>
            </a:extLst>
          </p:cNvPr>
          <p:cNvSpPr/>
          <p:nvPr/>
        </p:nvSpPr>
        <p:spPr>
          <a:xfrm>
            <a:off x="2343437" y="4845698"/>
            <a:ext cx="775923" cy="234631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3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28F01-69A7-A952-B6B7-998243E9E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CD6DA6-5D57-6B73-4CE7-53720859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/>
          <a:stretch>
            <a:fillRect/>
          </a:stretch>
        </p:blipFill>
        <p:spPr>
          <a:xfrm>
            <a:off x="2" y="1"/>
            <a:ext cx="3945942" cy="51509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AAEA2-4D5D-0722-F673-125B732E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/>
          <a:stretch>
            <a:fillRect/>
          </a:stretch>
        </p:blipFill>
        <p:spPr>
          <a:xfrm>
            <a:off x="4089526" y="1"/>
            <a:ext cx="3989013" cy="5158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5FCC7-CB53-288E-2772-5C5A7EAF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>
            <a:fillRect/>
          </a:stretch>
        </p:blipFill>
        <p:spPr>
          <a:xfrm>
            <a:off x="8202978" y="1"/>
            <a:ext cx="3989014" cy="51585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882D8-4FC9-0143-53B4-D54AB65D5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78" y="5547764"/>
            <a:ext cx="11787379" cy="8697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+mj-lt"/>
              </a:rPr>
              <a:t>Assessment</a:t>
            </a:r>
          </a:p>
          <a:p>
            <a:pPr algn="l"/>
            <a:r>
              <a:rPr lang="en-US" sz="3600" dirty="0">
                <a:solidFill>
                  <a:srgbClr val="FFFFFF"/>
                </a:solidFill>
                <a:latin typeface="+mj-lt"/>
              </a:rPr>
              <a:t>Structural Damage Exposed on West Exterior Wall</a:t>
            </a:r>
          </a:p>
        </p:txBody>
      </p:sp>
    </p:spTree>
    <p:extLst>
      <p:ext uri="{BB962C8B-B14F-4D97-AF65-F5344CB8AC3E}">
        <p14:creationId xmlns:p14="http://schemas.microsoft.com/office/powerpoint/2010/main" val="387915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BBA3D-8D42-4C98-F5CA-E824EA53E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6159F-5C2D-CDD8-0B28-3E7ADAED0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Moisture Testing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EE321-4B9F-1A33-061E-ED16131D4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 b="5274"/>
          <a:stretch>
            <a:fillRect/>
          </a:stretch>
        </p:blipFill>
        <p:spPr>
          <a:xfrm>
            <a:off x="462248" y="2288872"/>
            <a:ext cx="3584456" cy="3930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1F51FC-AC1F-8560-7B9B-D8E528582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29893" b="2"/>
          <a:stretch>
            <a:fillRect/>
          </a:stretch>
        </p:blipFill>
        <p:spPr>
          <a:xfrm>
            <a:off x="4362244" y="2288832"/>
            <a:ext cx="3584456" cy="3930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5293F-7546-5EB7-3273-06CE45902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r="18594" b="2"/>
          <a:stretch>
            <a:fillRect/>
          </a:stretch>
        </p:blipFill>
        <p:spPr>
          <a:xfrm>
            <a:off x="8257375" y="2293070"/>
            <a:ext cx="3547135" cy="39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2F91E-2B2C-32A3-F7D4-0C726653A7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r="1" b="1"/>
          <a:stretch>
            <a:fillRect/>
          </a:stretch>
        </p:blipFill>
        <p:spPr>
          <a:xfrm>
            <a:off x="187382" y="1462571"/>
            <a:ext cx="4036956" cy="5213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CE787-EACD-56BE-2893-016DE6687A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587"/>
          <a:stretch>
            <a:fillRect/>
          </a:stretch>
        </p:blipFill>
        <p:spPr>
          <a:xfrm>
            <a:off x="8153400" y="1457975"/>
            <a:ext cx="3851212" cy="5213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7260F3-FDE2-680A-3A58-D9EF1FFAEB6F}"/>
              </a:ext>
            </a:extLst>
          </p:cNvPr>
          <p:cNvSpPr txBox="1"/>
          <p:nvPr/>
        </p:nvSpPr>
        <p:spPr>
          <a:xfrm>
            <a:off x="187383" y="355749"/>
            <a:ext cx="11817230" cy="783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Phase II – Exterior Wall Remediation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FA6FD2D-B92F-482E-5314-672DABEFF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49" y="1883940"/>
            <a:ext cx="3905251" cy="4411176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lnSpc>
                <a:spcPct val="170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FFFF"/>
                </a:solidFill>
              </a:rPr>
              <a:t>Isolate the Exterior Walls</a:t>
            </a:r>
          </a:p>
          <a:p>
            <a:pPr>
              <a:lnSpc>
                <a:spcPct val="170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FFFF"/>
                </a:solidFill>
              </a:rPr>
              <a:t>Remove Wallpaper/Sheetrock</a:t>
            </a:r>
          </a:p>
          <a:p>
            <a:pPr>
              <a:lnSpc>
                <a:spcPct val="170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FFFF"/>
                </a:solidFill>
              </a:rPr>
              <a:t>Remediate Wall Cavaties</a:t>
            </a:r>
          </a:p>
          <a:p>
            <a:pPr>
              <a:lnSpc>
                <a:spcPct val="170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FFFF"/>
                </a:solidFill>
              </a:rPr>
              <a:t>Assess Exterior Structure Damage</a:t>
            </a:r>
          </a:p>
          <a:p>
            <a:pPr>
              <a:lnSpc>
                <a:spcPct val="170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FFFF"/>
                </a:solidFill>
              </a:rPr>
              <a:t>Assess Cause of Moisture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32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296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Sebastopol Library Mold Remediation  </vt:lpstr>
      <vt:lpstr>Phase I</vt:lpstr>
      <vt:lpstr>Proactive Closure</vt:lpstr>
      <vt:lpstr>Emergency Response</vt:lpstr>
      <vt:lpstr> Containment</vt:lpstr>
      <vt:lpstr>Remediation</vt:lpstr>
      <vt:lpstr>PowerPoint Presentation</vt:lpstr>
      <vt:lpstr>Moisture Testing</vt:lpstr>
      <vt:lpstr>PowerPoint Presentation</vt:lpstr>
      <vt:lpstr>Phase III - Reconstruction</vt:lpstr>
      <vt:lpstr>PowerPoint Presentation</vt:lpstr>
      <vt:lpstr>Request of City Council Today</vt:lpstr>
      <vt:lpstr>Questions?</vt:lpstr>
    </vt:vector>
  </TitlesOfParts>
  <Company>GHD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Landeros</dc:creator>
  <cp:lastModifiedBy>Elissa Overton</cp:lastModifiedBy>
  <cp:revision>15</cp:revision>
  <dcterms:created xsi:type="dcterms:W3CDTF">2026-03-17T17:14:14Z</dcterms:created>
  <dcterms:modified xsi:type="dcterms:W3CDTF">2026-07-07T00:10:36Z</dcterms:modified>
</cp:coreProperties>
</file>