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3" r:id="rId4"/>
  </p:sldMasterIdLst>
  <p:notesMasterIdLst>
    <p:notesMasterId r:id="rId13"/>
  </p:notesMasterIdLst>
  <p:sldIdLst>
    <p:sldId id="256" r:id="rId5"/>
    <p:sldId id="291" r:id="rId6"/>
    <p:sldId id="289" r:id="rId7"/>
    <p:sldId id="290" r:id="rId8"/>
    <p:sldId id="292" r:id="rId9"/>
    <p:sldId id="294" r:id="rId10"/>
    <p:sldId id="285" r:id="rId11"/>
    <p:sldId id="288" r:id="rId1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9CCED8"/>
    <a:srgbClr val="D9D9FF"/>
    <a:srgbClr val="FFCCFF"/>
    <a:srgbClr val="FFFFFF"/>
    <a:srgbClr val="005089"/>
    <a:srgbClr val="A7E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B2787E-E05A-41D1-8162-9F9932587A4F}" v="1" dt="2026-09-22T21:20:54.8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480" autoAdjust="0"/>
    <p:restoredTop sz="82446" autoAdjust="0"/>
  </p:normalViewPr>
  <p:slideViewPr>
    <p:cSldViewPr snapToGrid="0" showGuides="1">
      <p:cViewPr varScale="1">
        <p:scale>
          <a:sx n="91" d="100"/>
          <a:sy n="91" d="100"/>
        </p:scale>
        <p:origin x="2310"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456"/>
    </p:cViewPr>
  </p:sorterViewPr>
  <p:notesViewPr>
    <p:cSldViewPr snapToGrid="0">
      <p:cViewPr varScale="1">
        <p:scale>
          <a:sx n="65" d="100"/>
          <a:sy n="65" d="100"/>
        </p:scale>
        <p:origin x="-3110" y="-8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x Mog" userId="5c5a0a4f-8fe6-458c-9772-c4e6bb6fd354" providerId="ADAL" clId="{0C674BD2-DDA1-4A7B-B718-AC27D594D962}"/>
    <pc:docChg chg="modSld">
      <pc:chgData name="Alex Mog" userId="5c5a0a4f-8fe6-458c-9772-c4e6bb6fd354" providerId="ADAL" clId="{0C674BD2-DDA1-4A7B-B718-AC27D594D962}" dt="2026-09-22T21:20:54.808" v="1"/>
      <pc:docMkLst>
        <pc:docMk/>
      </pc:docMkLst>
      <pc:sldChg chg="modSp">
        <pc:chgData name="Alex Mog" userId="5c5a0a4f-8fe6-458c-9772-c4e6bb6fd354" providerId="ADAL" clId="{0C674BD2-DDA1-4A7B-B718-AC27D594D962}" dt="2026-09-22T21:20:54.808" v="1"/>
        <pc:sldMkLst>
          <pc:docMk/>
          <pc:sldMk cId="1111664793" sldId="288"/>
        </pc:sldMkLst>
        <pc:spChg chg="mod">
          <ac:chgData name="Alex Mog" userId="5c5a0a4f-8fe6-458c-9772-c4e6bb6fd354" providerId="ADAL" clId="{0C674BD2-DDA1-4A7B-B718-AC27D594D962}" dt="2026-09-22T21:20:54.808" v="1"/>
          <ac:spMkLst>
            <pc:docMk/>
            <pc:sldMk cId="1111664793" sldId="288"/>
            <ac:spMk id="3" creationId="{2A7F7930-63FE-A3EF-A142-BFA7EB02446B}"/>
          </ac:spMkLst>
        </pc:spChg>
      </pc:sldChg>
      <pc:sldChg chg="delSp">
        <pc:chgData name="Alex Mog" userId="5c5a0a4f-8fe6-458c-9772-c4e6bb6fd354" providerId="ADAL" clId="{0C674BD2-DDA1-4A7B-B718-AC27D594D962}" dt="2026-09-22T21:13:49.436" v="0"/>
        <pc:sldMkLst>
          <pc:docMk/>
          <pc:sldMk cId="3325866588" sldId="294"/>
        </pc:sldMkLst>
        <pc:spChg chg="del">
          <ac:chgData name="Alex Mog" userId="5c5a0a4f-8fe6-458c-9772-c4e6bb6fd354" providerId="ADAL" clId="{0C674BD2-DDA1-4A7B-B718-AC27D594D962}" dt="2026-09-22T21:13:49.436" v="0"/>
          <ac:spMkLst>
            <pc:docMk/>
            <pc:sldMk cId="3325866588" sldId="294"/>
            <ac:spMk id="5" creationId="{94B0A3B4-8675-DA38-15A7-A42F5D159C5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47" tIns="48323" rIns="96647" bIns="48323" rtlCol="0"/>
          <a:lstStyle>
            <a:lvl1pPr algn="l">
              <a:defRPr sz="1200"/>
            </a:lvl1pPr>
          </a:lstStyle>
          <a:p>
            <a:endParaRPr lang="en-US"/>
          </a:p>
        </p:txBody>
      </p:sp>
      <p:sp>
        <p:nvSpPr>
          <p:cNvPr id="3" name="Date Placeholder 2"/>
          <p:cNvSpPr>
            <a:spLocks noGrp="1"/>
          </p:cNvSpPr>
          <p:nvPr>
            <p:ph type="dt" idx="1"/>
          </p:nvPr>
        </p:nvSpPr>
        <p:spPr>
          <a:xfrm>
            <a:off x="4143588" y="0"/>
            <a:ext cx="3169921" cy="480060"/>
          </a:xfrm>
          <a:prstGeom prst="rect">
            <a:avLst/>
          </a:prstGeom>
        </p:spPr>
        <p:txBody>
          <a:bodyPr vert="horz" lIns="96647" tIns="48323" rIns="96647" bIns="48323" rtlCol="0"/>
          <a:lstStyle>
            <a:lvl1pPr algn="r">
              <a:defRPr sz="1200"/>
            </a:lvl1pPr>
          </a:lstStyle>
          <a:p>
            <a:fld id="{55C4743C-E05C-40D3-A12C-A5A72A88AED1}" type="datetimeFigureOut">
              <a:rPr lang="en-US" smtClean="0"/>
              <a:pPr/>
              <a:t>9/22/2026</a:t>
            </a:fld>
            <a:endParaRPr lang="en-US"/>
          </a:p>
        </p:txBody>
      </p:sp>
      <p:sp>
        <p:nvSpPr>
          <p:cNvPr id="4" name="Slide Image Placeholder 3"/>
          <p:cNvSpPr>
            <a:spLocks noGrp="1" noRot="1" noChangeAspect="1"/>
          </p:cNvSpPr>
          <p:nvPr>
            <p:ph type="sldImg" idx="2"/>
          </p:nvPr>
        </p:nvSpPr>
        <p:spPr>
          <a:xfrm>
            <a:off x="1257300" y="719138"/>
            <a:ext cx="4800600" cy="3600450"/>
          </a:xfrm>
          <a:prstGeom prst="rect">
            <a:avLst/>
          </a:prstGeom>
          <a:noFill/>
          <a:ln w="12700">
            <a:solidFill>
              <a:prstClr val="black"/>
            </a:solidFill>
          </a:ln>
        </p:spPr>
        <p:txBody>
          <a:bodyPr vert="horz" lIns="96647" tIns="48323" rIns="96647" bIns="48323"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47" tIns="48323" rIns="96647" bIns="48323"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1" cy="480060"/>
          </a:xfrm>
          <a:prstGeom prst="rect">
            <a:avLst/>
          </a:prstGeom>
        </p:spPr>
        <p:txBody>
          <a:bodyPr vert="horz" lIns="96647" tIns="48323" rIns="96647" bIns="48323"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5"/>
            <a:ext cx="3169921" cy="480060"/>
          </a:xfrm>
          <a:prstGeom prst="rect">
            <a:avLst/>
          </a:prstGeom>
        </p:spPr>
        <p:txBody>
          <a:bodyPr vert="horz" lIns="96647" tIns="48323" rIns="96647" bIns="48323" rtlCol="0" anchor="b"/>
          <a:lstStyle>
            <a:lvl1pPr algn="r">
              <a:defRPr sz="1200"/>
            </a:lvl1pPr>
          </a:lstStyle>
          <a:p>
            <a:fld id="{6839BB1D-A979-4293-B9E7-1510CA1E1B57}" type="slidenum">
              <a:rPr lang="en-US" smtClean="0"/>
              <a:pPr/>
              <a:t>‹#›</a:t>
            </a:fld>
            <a:endParaRPr lang="en-US"/>
          </a:p>
        </p:txBody>
      </p:sp>
    </p:spTree>
    <p:extLst>
      <p:ext uri="{BB962C8B-B14F-4D97-AF65-F5344CB8AC3E}">
        <p14:creationId xmlns:p14="http://schemas.microsoft.com/office/powerpoint/2010/main" val="40600987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839BB1D-A979-4293-B9E7-1510CA1E1B57}" type="slidenum">
              <a:rPr lang="en-US" smtClean="0"/>
              <a:pPr/>
              <a:t>1</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248555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839BB1D-A979-4293-B9E7-1510CA1E1B57}" type="slidenum">
              <a:rPr lang="en-US" smtClean="0"/>
              <a:pPr/>
              <a:t>3</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199973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fld id="{6839BB1D-A979-4293-B9E7-1510CA1E1B57}" type="slidenum">
              <a:rPr lang="en-US" smtClean="0"/>
              <a:pPr/>
              <a:t>7</a:t>
            </a:fld>
            <a:endParaRPr lang="en-US"/>
          </a:p>
        </p:txBody>
      </p:sp>
      <p:sp>
        <p:nvSpPr>
          <p:cNvPr id="5" name="Notes Placeholder 4"/>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7076171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88C82-1A3E-A2EE-9F35-8B2B249309AD}"/>
              </a:ext>
            </a:extLst>
          </p:cNvPr>
          <p:cNvSpPr>
            <a:spLocks noGrp="1"/>
          </p:cNvSpPr>
          <p:nvPr>
            <p:ph type="ctrTitle"/>
          </p:nvPr>
        </p:nvSpPr>
        <p:spPr>
          <a:xfrm>
            <a:off x="1375800" y="359649"/>
            <a:ext cx="5667375" cy="1138235"/>
          </a:xfrm>
          <a:prstGeom prst="rect">
            <a:avLst/>
          </a:prstGeom>
        </p:spPr>
        <p:txBody>
          <a:bodyPr anchor="b">
            <a:noAutofit/>
          </a:bodyPr>
          <a:lstStyle>
            <a:lvl1pPr algn="l">
              <a:defRPr sz="3600"/>
            </a:lvl1pPr>
          </a:lstStyle>
          <a:p>
            <a:r>
              <a:rPr lang="en-US" dirty="0"/>
              <a:t>Click to edit Master title style</a:t>
            </a:r>
          </a:p>
        </p:txBody>
      </p:sp>
      <p:sp>
        <p:nvSpPr>
          <p:cNvPr id="3" name="Subtitle 2">
            <a:extLst>
              <a:ext uri="{FF2B5EF4-FFF2-40B4-BE49-F238E27FC236}">
                <a16:creationId xmlns:a16="http://schemas.microsoft.com/office/drawing/2014/main" id="{997271AC-46EA-02D1-F5E0-B5921C7E535A}"/>
              </a:ext>
            </a:extLst>
          </p:cNvPr>
          <p:cNvSpPr>
            <a:spLocks noGrp="1"/>
          </p:cNvSpPr>
          <p:nvPr>
            <p:ph type="subTitle" idx="1"/>
          </p:nvPr>
        </p:nvSpPr>
        <p:spPr>
          <a:xfrm>
            <a:off x="1375800" y="1871474"/>
            <a:ext cx="6858000" cy="1655762"/>
          </a:xfrm>
        </p:spPr>
        <p:txBody>
          <a:bodyPr/>
          <a:lstStyle>
            <a:lvl1pPr marL="0" indent="0" algn="l">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081233B2-7DB8-9972-B16C-DA47FDBC095B}"/>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1D28AF97-4215-1169-9541-61FBB85CEB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3CB102-0348-376A-E4EF-963BA947B6DA}"/>
              </a:ext>
            </a:extLst>
          </p:cNvPr>
          <p:cNvSpPr>
            <a:spLocks noGrp="1"/>
          </p:cNvSpPr>
          <p:nvPr>
            <p:ph type="sldNum" sz="quarter" idx="12"/>
          </p:nvPr>
        </p:nvSpPr>
        <p:spPr/>
        <p:txBody>
          <a:bodyPr/>
          <a:lstStyle/>
          <a:p>
            <a:fld id="{6E2D2B3B-882E-40F3-A32F-6DD516915044}" type="slidenum">
              <a:rPr lang="en-US" smtClean="0"/>
              <a:pPr/>
              <a:t>‹#›</a:t>
            </a:fld>
            <a:endParaRPr lang="en-US" dirty="0"/>
          </a:p>
        </p:txBody>
      </p:sp>
      <p:cxnSp>
        <p:nvCxnSpPr>
          <p:cNvPr id="8" name="Google Shape;52;p8">
            <a:extLst>
              <a:ext uri="{FF2B5EF4-FFF2-40B4-BE49-F238E27FC236}">
                <a16:creationId xmlns:a16="http://schemas.microsoft.com/office/drawing/2014/main" id="{084BE790-94AB-2CD0-8B81-B3D886C5A5B3}"/>
              </a:ext>
            </a:extLst>
          </p:cNvPr>
          <p:cNvCxnSpPr/>
          <p:nvPr userDrawn="1"/>
        </p:nvCxnSpPr>
        <p:spPr>
          <a:xfrm>
            <a:off x="0" y="1131725"/>
            <a:ext cx="1375800" cy="0"/>
          </a:xfrm>
          <a:prstGeom prst="straightConnector1">
            <a:avLst/>
          </a:prstGeom>
          <a:noFill/>
          <a:ln w="9525" cap="flat" cmpd="sng">
            <a:solidFill>
              <a:srgbClr val="CCCCCC"/>
            </a:solidFill>
            <a:prstDash val="solid"/>
            <a:round/>
            <a:headEnd type="none" w="med" len="med"/>
            <a:tailEnd type="none" w="med" len="med"/>
          </a:ln>
        </p:spPr>
      </p:cxnSp>
      <p:sp>
        <p:nvSpPr>
          <p:cNvPr id="9" name="Google Shape;53;p8">
            <a:extLst>
              <a:ext uri="{FF2B5EF4-FFF2-40B4-BE49-F238E27FC236}">
                <a16:creationId xmlns:a16="http://schemas.microsoft.com/office/drawing/2014/main" id="{E8C547DA-D8E2-4BE0-0BB0-CB4ED18FDB11}"/>
              </a:ext>
            </a:extLst>
          </p:cNvPr>
          <p:cNvSpPr/>
          <p:nvPr userDrawn="1"/>
        </p:nvSpPr>
        <p:spPr>
          <a:xfrm>
            <a:off x="817475" y="928767"/>
            <a:ext cx="405900" cy="4059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 name="Google Shape;54;p8">
            <a:extLst>
              <a:ext uri="{FF2B5EF4-FFF2-40B4-BE49-F238E27FC236}">
                <a16:creationId xmlns:a16="http://schemas.microsoft.com/office/drawing/2014/main" id="{CEDBEB61-2FD9-4A3C-F93B-E147E69BAF1B}"/>
              </a:ext>
            </a:extLst>
          </p:cNvPr>
          <p:cNvCxnSpPr/>
          <p:nvPr userDrawn="1"/>
        </p:nvCxnSpPr>
        <p:spPr>
          <a:xfrm>
            <a:off x="5265650" y="1131725"/>
            <a:ext cx="3878400" cy="0"/>
          </a:xfrm>
          <a:prstGeom prst="straightConnector1">
            <a:avLst/>
          </a:prstGeom>
          <a:noFill/>
          <a:ln w="9525" cap="flat" cmpd="sng">
            <a:solidFill>
              <a:srgbClr val="CCCCCC"/>
            </a:solidFill>
            <a:prstDash val="solid"/>
            <a:round/>
            <a:headEnd type="none" w="med" len="med"/>
            <a:tailEnd type="none" w="med" len="med"/>
          </a:ln>
        </p:spPr>
      </p:cxnSp>
      <p:pic>
        <p:nvPicPr>
          <p:cNvPr id="11" name="Google Shape;147;p15">
            <a:extLst>
              <a:ext uri="{FF2B5EF4-FFF2-40B4-BE49-F238E27FC236}">
                <a16:creationId xmlns:a16="http://schemas.microsoft.com/office/drawing/2014/main" id="{8982F470-3672-0F59-63A1-969BF19BC86C}"/>
              </a:ext>
            </a:extLst>
          </p:cNvPr>
          <p:cNvPicPr preferRelativeResize="0"/>
          <p:nvPr userDrawn="1"/>
        </p:nvPicPr>
        <p:blipFill>
          <a:blip r:embed="rId2">
            <a:alphaModFix amt="19000"/>
          </a:blip>
          <a:stretch>
            <a:fillRect/>
          </a:stretch>
        </p:blipFill>
        <p:spPr>
          <a:xfrm>
            <a:off x="8387075" y="50975"/>
            <a:ext cx="704850" cy="707160"/>
          </a:xfrm>
          <a:prstGeom prst="rect">
            <a:avLst/>
          </a:prstGeom>
          <a:noFill/>
          <a:ln>
            <a:noFill/>
          </a:ln>
        </p:spPr>
      </p:pic>
    </p:spTree>
    <p:extLst>
      <p:ext uri="{BB962C8B-B14F-4D97-AF65-F5344CB8AC3E}">
        <p14:creationId xmlns:p14="http://schemas.microsoft.com/office/powerpoint/2010/main" val="1957608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04DE8-1130-1B7B-57E4-4779149B181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701AE046-7356-D92F-4441-ABA47C73C6D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92364E-E364-64B1-1BD9-1D5BACD27761}"/>
              </a:ext>
            </a:extLst>
          </p:cNvPr>
          <p:cNvSpPr>
            <a:spLocks noGrp="1"/>
          </p:cNvSpPr>
          <p:nvPr>
            <p:ph type="dt" sz="half" idx="10"/>
          </p:nvPr>
        </p:nvSpPr>
        <p:spPr/>
        <p:txBody>
          <a:bodyPr/>
          <a:lstStyle/>
          <a:p>
            <a:fld id="{F8EEE82C-B89B-4239-AC69-C1F27AEC6D74}" type="datetimeFigureOut">
              <a:rPr lang="en-US" smtClean="0"/>
              <a:t>9/22/2026</a:t>
            </a:fld>
            <a:endParaRPr lang="en-US"/>
          </a:p>
        </p:txBody>
      </p:sp>
      <p:sp>
        <p:nvSpPr>
          <p:cNvPr id="5" name="Footer Placeholder 4">
            <a:extLst>
              <a:ext uri="{FF2B5EF4-FFF2-40B4-BE49-F238E27FC236}">
                <a16:creationId xmlns:a16="http://schemas.microsoft.com/office/drawing/2014/main" id="{0D9B1B52-F75C-BDA0-346C-1CD1F231DF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283C72-865D-00B6-5400-955F540F8E42}"/>
              </a:ext>
            </a:extLst>
          </p:cNvPr>
          <p:cNvSpPr>
            <a:spLocks noGrp="1"/>
          </p:cNvSpPr>
          <p:nvPr>
            <p:ph type="sldNum" sz="quarter" idx="12"/>
          </p:nvPr>
        </p:nvSpPr>
        <p:spPr/>
        <p:txBody>
          <a:bodyPr/>
          <a:lstStyle/>
          <a:p>
            <a:fld id="{6E2D2B3B-882E-40F3-A32F-6DD516915044}" type="slidenum">
              <a:rPr lang="en-US" smtClean="0"/>
              <a:pPr/>
              <a:t>‹#›</a:t>
            </a:fld>
            <a:endParaRPr lang="en-US" dirty="0"/>
          </a:p>
        </p:txBody>
      </p:sp>
    </p:spTree>
    <p:extLst>
      <p:ext uri="{BB962C8B-B14F-4D97-AF65-F5344CB8AC3E}">
        <p14:creationId xmlns:p14="http://schemas.microsoft.com/office/powerpoint/2010/main" val="2623176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3529D-A0A5-B248-525F-A6FE6F28B61F}"/>
              </a:ext>
            </a:extLst>
          </p:cNvPr>
          <p:cNvSpPr>
            <a:spLocks noGrp="1"/>
          </p:cNvSpPr>
          <p:nvPr>
            <p:ph type="title"/>
          </p:nvPr>
        </p:nvSpPr>
        <p:spPr>
          <a:xfrm>
            <a:off x="623888" y="1709739"/>
            <a:ext cx="7886700" cy="2852737"/>
          </a:xfrm>
          <a:prstGeom prst="rect">
            <a:avLst/>
          </a:prstGeo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25B7E16-E721-37E5-69D2-F6A0655EC75B}"/>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2C1BCA7-2F8F-50DF-95A5-D37E8A98908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41D4A21-82D5-84A7-30E5-A71FC1F034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96ED85-2094-6391-D6DC-D58F93B9F0C8}"/>
              </a:ext>
            </a:extLst>
          </p:cNvPr>
          <p:cNvSpPr>
            <a:spLocks noGrp="1"/>
          </p:cNvSpPr>
          <p:nvPr>
            <p:ph type="sldNum" sz="quarter" idx="12"/>
          </p:nvPr>
        </p:nvSpPr>
        <p:spPr/>
        <p:txBody>
          <a:bodyPr/>
          <a:lstStyle/>
          <a:p>
            <a:fld id="{6E2D2B3B-882E-40F3-A32F-6DD516915044}" type="slidenum">
              <a:rPr lang="en-US" smtClean="0"/>
              <a:pPr/>
              <a:t>‹#›</a:t>
            </a:fld>
            <a:endParaRPr lang="en-US"/>
          </a:p>
        </p:txBody>
      </p:sp>
      <p:sp>
        <p:nvSpPr>
          <p:cNvPr id="7" name="Title 1">
            <a:extLst>
              <a:ext uri="{FF2B5EF4-FFF2-40B4-BE49-F238E27FC236}">
                <a16:creationId xmlns:a16="http://schemas.microsoft.com/office/drawing/2014/main" id="{AB591EC7-D6BD-E468-EFF4-6E746238E22C}"/>
              </a:ext>
            </a:extLst>
          </p:cNvPr>
          <p:cNvSpPr txBox="1">
            <a:spLocks/>
          </p:cNvSpPr>
          <p:nvPr userDrawn="1"/>
        </p:nvSpPr>
        <p:spPr>
          <a:xfrm>
            <a:off x="964642" y="3076691"/>
            <a:ext cx="7676940" cy="2059487"/>
          </a:xfrm>
          <a:prstGeom prst="roundRect">
            <a:avLst/>
          </a:prstGeom>
          <a:solidFill>
            <a:srgbClr val="FFFFFF">
              <a:alpha val="69804"/>
            </a:srgbClr>
          </a:solidFill>
        </p:spPr>
        <p:txBody>
          <a:bodyPr vert="horz" lIns="182880" tIns="182880" rIns="182880" bIns="18288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sp>
        <p:nvSpPr>
          <p:cNvPr id="8" name="Freeform 7">
            <a:extLst>
              <a:ext uri="{FF2B5EF4-FFF2-40B4-BE49-F238E27FC236}">
                <a16:creationId xmlns:a16="http://schemas.microsoft.com/office/drawing/2014/main" id="{1CCFA0BB-0327-38EE-79A2-F0182C28377C}"/>
              </a:ext>
            </a:extLst>
          </p:cNvPr>
          <p:cNvSpPr/>
          <p:nvPr userDrawn="1"/>
        </p:nvSpPr>
        <p:spPr>
          <a:xfrm rot="10800000" flipH="1">
            <a:off x="-17164" y="0"/>
            <a:ext cx="4580498" cy="5571858"/>
          </a:xfrm>
          <a:custGeom>
            <a:avLst/>
            <a:gdLst>
              <a:gd name="connsiteX0" fmla="*/ 0 w 4580545"/>
              <a:gd name="connsiteY0" fmla="*/ 0 h 5571858"/>
              <a:gd name="connsiteX1" fmla="*/ 4580545 w 4580545"/>
              <a:gd name="connsiteY1" fmla="*/ 5571858 h 5571858"/>
              <a:gd name="connsiteX2" fmla="*/ 8545 w 4580545"/>
              <a:gd name="connsiteY2" fmla="*/ 5571858 h 5571858"/>
              <a:gd name="connsiteX3" fmla="*/ 0 w 4580545"/>
              <a:gd name="connsiteY3" fmla="*/ 0 h 5571858"/>
              <a:gd name="connsiteX0" fmla="*/ 0 w 4580545"/>
              <a:gd name="connsiteY0" fmla="*/ 0 h 5571858"/>
              <a:gd name="connsiteX1" fmla="*/ 4580545 w 4580545"/>
              <a:gd name="connsiteY1" fmla="*/ 5571858 h 5571858"/>
              <a:gd name="connsiteX2" fmla="*/ 8545 w 4580545"/>
              <a:gd name="connsiteY2" fmla="*/ 5571858 h 5571858"/>
              <a:gd name="connsiteX3" fmla="*/ 0 w 4580545"/>
              <a:gd name="connsiteY3" fmla="*/ 0 h 5571858"/>
              <a:gd name="connsiteX0" fmla="*/ 0 w 4580545"/>
              <a:gd name="connsiteY0" fmla="*/ 0 h 5571858"/>
              <a:gd name="connsiteX1" fmla="*/ 4580545 w 4580545"/>
              <a:gd name="connsiteY1" fmla="*/ 5571858 h 5571858"/>
              <a:gd name="connsiteX2" fmla="*/ 8545 w 4580545"/>
              <a:gd name="connsiteY2" fmla="*/ 5571858 h 5571858"/>
              <a:gd name="connsiteX3" fmla="*/ 0 w 4580545"/>
              <a:gd name="connsiteY3" fmla="*/ 0 h 5571858"/>
            </a:gdLst>
            <a:ahLst/>
            <a:cxnLst>
              <a:cxn ang="0">
                <a:pos x="connsiteX0" y="connsiteY0"/>
              </a:cxn>
              <a:cxn ang="0">
                <a:pos x="connsiteX1" y="connsiteY1"/>
              </a:cxn>
              <a:cxn ang="0">
                <a:pos x="connsiteX2" y="connsiteY2"/>
              </a:cxn>
              <a:cxn ang="0">
                <a:pos x="connsiteX3" y="connsiteY3"/>
              </a:cxn>
            </a:cxnLst>
            <a:rect l="l" t="t" r="r" b="b"/>
            <a:pathLst>
              <a:path w="4580545" h="5571858">
                <a:moveTo>
                  <a:pt x="0" y="0"/>
                </a:moveTo>
                <a:cubicBezTo>
                  <a:pt x="190855" y="1647202"/>
                  <a:pt x="629540" y="4932348"/>
                  <a:pt x="4580545" y="5571858"/>
                </a:cubicBezTo>
                <a:lnTo>
                  <a:pt x="8545" y="5571858"/>
                </a:lnTo>
                <a:cubicBezTo>
                  <a:pt x="5697" y="3714572"/>
                  <a:pt x="2848" y="1857286"/>
                  <a:pt x="0" y="0"/>
                </a:cubicBezTo>
                <a:close/>
              </a:path>
            </a:pathLst>
          </a:custGeom>
          <a:gradFill>
            <a:gsLst>
              <a:gs pos="0">
                <a:schemeClr val="accent3">
                  <a:lumMod val="20000"/>
                  <a:lumOff val="80000"/>
                </a:schemeClr>
              </a:gs>
              <a:gs pos="50000">
                <a:schemeClr val="accent3">
                  <a:lumMod val="60000"/>
                  <a:lumOff val="40000"/>
                </a:schemeClr>
              </a:gs>
              <a:gs pos="100000">
                <a:schemeClr val="accent3"/>
              </a:gs>
            </a:gsLst>
            <a:lin ang="54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8">
            <a:extLst>
              <a:ext uri="{FF2B5EF4-FFF2-40B4-BE49-F238E27FC236}">
                <a16:creationId xmlns:a16="http://schemas.microsoft.com/office/drawing/2014/main" id="{95BA6D48-4228-B17C-C13E-31982D579EC9}"/>
              </a:ext>
            </a:extLst>
          </p:cNvPr>
          <p:cNvSpPr/>
          <p:nvPr userDrawn="1"/>
        </p:nvSpPr>
        <p:spPr>
          <a:xfrm rot="10800000" flipH="1">
            <a:off x="-25758" y="0"/>
            <a:ext cx="1366416" cy="6862273"/>
          </a:xfrm>
          <a:custGeom>
            <a:avLst/>
            <a:gdLst>
              <a:gd name="connsiteX0" fmla="*/ 0 w 1358782"/>
              <a:gd name="connsiteY0" fmla="*/ 0 h 6853727"/>
              <a:gd name="connsiteX1" fmla="*/ 854580 w 1358782"/>
              <a:gd name="connsiteY1" fmla="*/ 0 h 6853727"/>
              <a:gd name="connsiteX2" fmla="*/ 1358782 w 1358782"/>
              <a:gd name="connsiteY2" fmla="*/ 6853727 h 6853727"/>
              <a:gd name="connsiteX3" fmla="*/ 0 w 1358782"/>
              <a:gd name="connsiteY3" fmla="*/ 6853727 h 6853727"/>
              <a:gd name="connsiteX4" fmla="*/ 0 w 1358782"/>
              <a:gd name="connsiteY4" fmla="*/ 0 h 6853727"/>
              <a:gd name="connsiteX0" fmla="*/ 0 w 1358782"/>
              <a:gd name="connsiteY0" fmla="*/ 0 h 6853727"/>
              <a:gd name="connsiteX1" fmla="*/ 854580 w 1358782"/>
              <a:gd name="connsiteY1" fmla="*/ 0 h 6853727"/>
              <a:gd name="connsiteX2" fmla="*/ 1358782 w 1358782"/>
              <a:gd name="connsiteY2" fmla="*/ 6853727 h 6853727"/>
              <a:gd name="connsiteX3" fmla="*/ 0 w 1358782"/>
              <a:gd name="connsiteY3" fmla="*/ 6853727 h 6853727"/>
              <a:gd name="connsiteX4" fmla="*/ 0 w 1358782"/>
              <a:gd name="connsiteY4" fmla="*/ 0 h 6853727"/>
              <a:gd name="connsiteX0" fmla="*/ 0 w 1358782"/>
              <a:gd name="connsiteY0" fmla="*/ 0 h 6853727"/>
              <a:gd name="connsiteX1" fmla="*/ 854580 w 1358782"/>
              <a:gd name="connsiteY1" fmla="*/ 0 h 6853727"/>
              <a:gd name="connsiteX2" fmla="*/ 1358782 w 1358782"/>
              <a:gd name="connsiteY2" fmla="*/ 6853727 h 6853727"/>
              <a:gd name="connsiteX3" fmla="*/ 0 w 1358782"/>
              <a:gd name="connsiteY3" fmla="*/ 6853727 h 6853727"/>
              <a:gd name="connsiteX4" fmla="*/ 0 w 1358782"/>
              <a:gd name="connsiteY4" fmla="*/ 0 h 68537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8782" h="6853727">
                <a:moveTo>
                  <a:pt x="0" y="0"/>
                </a:moveTo>
                <a:lnTo>
                  <a:pt x="854580" y="0"/>
                </a:lnTo>
                <a:cubicBezTo>
                  <a:pt x="74776" y="1408632"/>
                  <a:pt x="296255" y="4722975"/>
                  <a:pt x="1358782" y="6853727"/>
                </a:cubicBezTo>
                <a:lnTo>
                  <a:pt x="0" y="6853727"/>
                </a:lnTo>
                <a:lnTo>
                  <a:pt x="0" y="0"/>
                </a:lnTo>
                <a:close/>
              </a:path>
            </a:pathLst>
          </a:custGeom>
          <a:gradFill flip="none" rotWithShape="1">
            <a:gsLst>
              <a:gs pos="60000">
                <a:schemeClr val="accent5">
                  <a:lumMod val="40000"/>
                  <a:lumOff val="60000"/>
                  <a:alpha val="44000"/>
                </a:schemeClr>
              </a:gs>
              <a:gs pos="99000">
                <a:schemeClr val="accent5">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1018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473A0-E4B6-C7E6-19FC-B277E370B66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6AFD37E-57E0-138D-6120-AB272ED84B4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F19721-FF82-52BA-AF3B-4CF5105978E1}"/>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D558B0-A34E-6584-D192-A1F65C2D1D4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97EA9FE8-B71A-2E9B-B2CB-D87AD977B4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996393-0BB7-AF66-C3FF-0EFFEA111A18}"/>
              </a:ext>
            </a:extLst>
          </p:cNvPr>
          <p:cNvSpPr>
            <a:spLocks noGrp="1"/>
          </p:cNvSpPr>
          <p:nvPr>
            <p:ph type="sldNum" sz="quarter" idx="12"/>
          </p:nvPr>
        </p:nvSpPr>
        <p:spPr/>
        <p:txBody>
          <a:bodyPr/>
          <a:lstStyle/>
          <a:p>
            <a:fld id="{DFB7DED7-DF24-4E1C-A4B6-21297FE0857C}" type="slidenum">
              <a:rPr lang="en-US" smtClean="0"/>
              <a:pPr/>
              <a:t>‹#›</a:t>
            </a:fld>
            <a:endParaRPr lang="en-US"/>
          </a:p>
        </p:txBody>
      </p:sp>
    </p:spTree>
    <p:extLst>
      <p:ext uri="{BB962C8B-B14F-4D97-AF65-F5344CB8AC3E}">
        <p14:creationId xmlns:p14="http://schemas.microsoft.com/office/powerpoint/2010/main" val="2872401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38224-EE3D-160C-83EB-AC6BC313E40D}"/>
              </a:ext>
            </a:extLst>
          </p:cNvPr>
          <p:cNvSpPr>
            <a:spLocks noGrp="1"/>
          </p:cNvSpPr>
          <p:nvPr>
            <p:ph type="title"/>
          </p:nvPr>
        </p:nvSpPr>
        <p:spPr>
          <a:xfrm>
            <a:off x="629841"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CF8FF34-B7BA-72E8-7FD5-E1E6615E9D5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D7D46ED5-8C3F-13EE-74A9-55F4D2C8C441}"/>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30FF14-D4D1-7B0D-E2AB-5CEED694DD34}"/>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411085FD-382F-D201-697C-D87C3F3A2959}"/>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B28C17D-9DB4-AEDD-A3CB-82E35B3FD82C}"/>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96ED38A5-E512-AFB0-21AD-ACE1C231E1D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775D133-420F-8A14-DA90-AE73A9478C08}"/>
              </a:ext>
            </a:extLst>
          </p:cNvPr>
          <p:cNvSpPr>
            <a:spLocks noGrp="1"/>
          </p:cNvSpPr>
          <p:nvPr>
            <p:ph type="sldNum" sz="quarter" idx="12"/>
          </p:nvPr>
        </p:nvSpPr>
        <p:spPr/>
        <p:txBody>
          <a:bodyPr/>
          <a:lstStyle/>
          <a:p>
            <a:fld id="{DFB7DED7-DF24-4E1C-A4B6-21297FE0857C}" type="slidenum">
              <a:rPr lang="en-US" smtClean="0"/>
              <a:pPr/>
              <a:t>‹#›</a:t>
            </a:fld>
            <a:endParaRPr lang="en-US"/>
          </a:p>
        </p:txBody>
      </p:sp>
    </p:spTree>
    <p:extLst>
      <p:ext uri="{BB962C8B-B14F-4D97-AF65-F5344CB8AC3E}">
        <p14:creationId xmlns:p14="http://schemas.microsoft.com/office/powerpoint/2010/main" val="1204187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411BC-798B-BBC2-F0DF-D6FE5484FCB0}"/>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A4BA20BC-7AA8-5EDA-E922-ABEC49C10D4E}"/>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F3B160D5-0708-79B0-042E-3B7536EAA6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FE3211-41B4-CD10-9674-1B0B5353E962}"/>
              </a:ext>
            </a:extLst>
          </p:cNvPr>
          <p:cNvSpPr>
            <a:spLocks noGrp="1"/>
          </p:cNvSpPr>
          <p:nvPr>
            <p:ph type="sldNum" sz="quarter" idx="12"/>
          </p:nvPr>
        </p:nvSpPr>
        <p:spPr/>
        <p:txBody>
          <a:bodyPr/>
          <a:lstStyle/>
          <a:p>
            <a:fld id="{DFB7DED7-DF24-4E1C-A4B6-21297FE0857C}" type="slidenum">
              <a:rPr lang="en-US" smtClean="0"/>
              <a:pPr/>
              <a:t>‹#›</a:t>
            </a:fld>
            <a:endParaRPr lang="en-US"/>
          </a:p>
        </p:txBody>
      </p:sp>
    </p:spTree>
    <p:extLst>
      <p:ext uri="{BB962C8B-B14F-4D97-AF65-F5344CB8AC3E}">
        <p14:creationId xmlns:p14="http://schemas.microsoft.com/office/powerpoint/2010/main" val="1841393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F8DC4D-F8F4-9273-B8BE-01F6B0056A4E}"/>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6E9FFCDE-2B23-6BB7-D1A7-FF8571F572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A74F24-18CC-E427-5CEC-9E8FF702A88B}"/>
              </a:ext>
            </a:extLst>
          </p:cNvPr>
          <p:cNvSpPr>
            <a:spLocks noGrp="1"/>
          </p:cNvSpPr>
          <p:nvPr>
            <p:ph type="sldNum" sz="quarter" idx="12"/>
          </p:nvPr>
        </p:nvSpPr>
        <p:spPr/>
        <p:txBody>
          <a:bodyPr/>
          <a:lstStyle/>
          <a:p>
            <a:fld id="{DFB7DED7-DF24-4E1C-A4B6-21297FE0857C}" type="slidenum">
              <a:rPr lang="en-US" smtClean="0"/>
              <a:pPr/>
              <a:t>‹#›</a:t>
            </a:fld>
            <a:endParaRPr lang="en-US"/>
          </a:p>
        </p:txBody>
      </p:sp>
    </p:spTree>
    <p:extLst>
      <p:ext uri="{BB962C8B-B14F-4D97-AF65-F5344CB8AC3E}">
        <p14:creationId xmlns:p14="http://schemas.microsoft.com/office/powerpoint/2010/main" val="15071490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C4D09-EB86-1697-BC09-67EADD4B045B}"/>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D185DB35-172D-BBDE-6A30-13A4CE3EF40C}"/>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5BBD94-A2FA-4CC4-DA3A-B71BE8AF18F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261DB2E-0B22-26AC-6F71-7E3AEB802C91}"/>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0EF49F77-3F6D-CEB7-D8D6-59AB8B0324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9B9382E-6608-BFAB-0F8B-50B340391614}"/>
              </a:ext>
            </a:extLst>
          </p:cNvPr>
          <p:cNvSpPr>
            <a:spLocks noGrp="1"/>
          </p:cNvSpPr>
          <p:nvPr>
            <p:ph type="sldNum" sz="quarter" idx="12"/>
          </p:nvPr>
        </p:nvSpPr>
        <p:spPr/>
        <p:txBody>
          <a:bodyPr/>
          <a:lstStyle/>
          <a:p>
            <a:fld id="{6E2D2B3B-882E-40F3-A32F-6DD516915044}" type="slidenum">
              <a:rPr lang="en-US" smtClean="0"/>
              <a:pPr/>
              <a:t>‹#›</a:t>
            </a:fld>
            <a:endParaRPr lang="en-US" dirty="0"/>
          </a:p>
        </p:txBody>
      </p:sp>
      <p:pic>
        <p:nvPicPr>
          <p:cNvPr id="8" name="Picture 7" descr="A close up of a sign&#10;&#10;Description automatically generated">
            <a:extLst>
              <a:ext uri="{FF2B5EF4-FFF2-40B4-BE49-F238E27FC236}">
                <a16:creationId xmlns:a16="http://schemas.microsoft.com/office/drawing/2014/main" id="{06161DCF-01A5-D23D-9975-A69D959172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21653" y="5943600"/>
            <a:ext cx="777876" cy="777876"/>
          </a:xfrm>
          <a:prstGeom prst="rect">
            <a:avLst/>
          </a:prstGeom>
        </p:spPr>
      </p:pic>
    </p:spTree>
    <p:extLst>
      <p:ext uri="{BB962C8B-B14F-4D97-AF65-F5344CB8AC3E}">
        <p14:creationId xmlns:p14="http://schemas.microsoft.com/office/powerpoint/2010/main" val="26341255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9DC25-8CF1-1461-9EFB-77E1EE95A189}"/>
              </a:ext>
            </a:extLst>
          </p:cNvPr>
          <p:cNvSpPr>
            <a:spLocks noGrp="1"/>
          </p:cNvSpPr>
          <p:nvPr>
            <p:ph type="title"/>
          </p:nvPr>
        </p:nvSpPr>
        <p:spPr>
          <a:xfrm>
            <a:off x="629841" y="457200"/>
            <a:ext cx="2949178" cy="160020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14059AA7-D383-1681-4374-BA12A858BB9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D1D37EF2-08C3-1EB4-5A5E-D26BE77B7463}"/>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2E0EC23-4B5D-8A29-51CD-ABDACAB91CF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05AB49B-1E46-3F06-B4EF-C3943D52C3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890A3F-1BC0-247D-C7AA-26FAFB910A4F}"/>
              </a:ext>
            </a:extLst>
          </p:cNvPr>
          <p:cNvSpPr>
            <a:spLocks noGrp="1"/>
          </p:cNvSpPr>
          <p:nvPr>
            <p:ph type="sldNum" sz="quarter" idx="12"/>
          </p:nvPr>
        </p:nvSpPr>
        <p:spPr/>
        <p:txBody>
          <a:bodyPr/>
          <a:lstStyle/>
          <a:p>
            <a:fld id="{DFB7DED7-DF24-4E1C-A4B6-21297FE0857C}" type="slidenum">
              <a:rPr lang="en-US" smtClean="0"/>
              <a:pPr/>
              <a:t>‹#›</a:t>
            </a:fld>
            <a:endParaRPr lang="en-US"/>
          </a:p>
        </p:txBody>
      </p:sp>
    </p:spTree>
    <p:extLst>
      <p:ext uri="{BB962C8B-B14F-4D97-AF65-F5344CB8AC3E}">
        <p14:creationId xmlns:p14="http://schemas.microsoft.com/office/powerpoint/2010/main" val="5783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EF08F-C09C-6C8F-EC54-E899D6FC828B}"/>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190232-2F3E-A008-0EBD-C66570DA48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63F6FA-03DD-66BF-09A8-3B6E35CA959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EB8E76E-1DEE-8F28-58A2-3B38ACC0DD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2EB07A-A131-B3BC-15DD-B9CE1E3FEF0E}"/>
              </a:ext>
            </a:extLst>
          </p:cNvPr>
          <p:cNvSpPr>
            <a:spLocks noGrp="1"/>
          </p:cNvSpPr>
          <p:nvPr>
            <p:ph type="sldNum" sz="quarter" idx="12"/>
          </p:nvPr>
        </p:nvSpPr>
        <p:spPr/>
        <p:txBody>
          <a:bodyPr/>
          <a:lstStyle/>
          <a:p>
            <a:fld id="{DFB7DED7-DF24-4E1C-A4B6-21297FE0857C}" type="slidenum">
              <a:rPr lang="en-US" smtClean="0"/>
              <a:pPr/>
              <a:t>‹#›</a:t>
            </a:fld>
            <a:endParaRPr lang="en-US"/>
          </a:p>
        </p:txBody>
      </p:sp>
    </p:spTree>
    <p:extLst>
      <p:ext uri="{BB962C8B-B14F-4D97-AF65-F5344CB8AC3E}">
        <p14:creationId xmlns:p14="http://schemas.microsoft.com/office/powerpoint/2010/main" val="131830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A79768-2479-F723-D283-4EEF7AE53183}"/>
              </a:ext>
            </a:extLst>
          </p:cNvPr>
          <p:cNvSpPr>
            <a:spLocks noGrp="1"/>
          </p:cNvSpPr>
          <p:nvPr>
            <p:ph type="title" orient="vert"/>
          </p:nvPr>
        </p:nvSpPr>
        <p:spPr>
          <a:xfrm>
            <a:off x="6543675" y="365125"/>
            <a:ext cx="1971675"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D45ADBF-AF18-E1F4-BD7E-06FE13986CCE}"/>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284335-8137-899E-DCC7-DD78C22583A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052285B-0DA6-F4B3-02BA-B761483CCA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BCA323-B56B-A894-AC99-60797B30AFD4}"/>
              </a:ext>
            </a:extLst>
          </p:cNvPr>
          <p:cNvSpPr>
            <a:spLocks noGrp="1"/>
          </p:cNvSpPr>
          <p:nvPr>
            <p:ph type="sldNum" sz="quarter" idx="12"/>
          </p:nvPr>
        </p:nvSpPr>
        <p:spPr/>
        <p:txBody>
          <a:bodyPr/>
          <a:lstStyle/>
          <a:p>
            <a:fld id="{DFB7DED7-DF24-4E1C-A4B6-21297FE0857C}" type="slidenum">
              <a:rPr lang="en-US" smtClean="0"/>
              <a:pPr/>
              <a:t>‹#›</a:t>
            </a:fld>
            <a:endParaRPr lang="en-US"/>
          </a:p>
        </p:txBody>
      </p:sp>
    </p:spTree>
    <p:extLst>
      <p:ext uri="{BB962C8B-B14F-4D97-AF65-F5344CB8AC3E}">
        <p14:creationId xmlns:p14="http://schemas.microsoft.com/office/powerpoint/2010/main" val="1007727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7264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6CB80C-BB1C-2513-262E-B29751939D78}"/>
              </a:ext>
            </a:extLst>
          </p:cNvPr>
          <p:cNvSpPr>
            <a:spLocks noGrp="1"/>
          </p:cNvSpPr>
          <p:nvPr>
            <p:ph type="title"/>
          </p:nvPr>
        </p:nvSpPr>
        <p:spPr>
          <a:xfrm>
            <a:off x="1282107" y="552454"/>
            <a:ext cx="7436193" cy="113823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9436FB89-CD3C-F221-2BCC-E1E48B53931F}"/>
              </a:ext>
            </a:extLst>
          </p:cNvPr>
          <p:cNvSpPr>
            <a:spLocks noGrp="1"/>
          </p:cNvSpPr>
          <p:nvPr>
            <p:ph type="body" idx="1"/>
          </p:nvPr>
        </p:nvSpPr>
        <p:spPr>
          <a:xfrm>
            <a:off x="628650" y="1847851"/>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DE930-5EA9-BF11-4A82-7BE9982CEFB3}"/>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8EEE82C-B89B-4239-AC69-C1F27AEC6D74}" type="datetimeFigureOut">
              <a:rPr lang="en-US" smtClean="0"/>
              <a:t>9/22/2026</a:t>
            </a:fld>
            <a:endParaRPr lang="en-US"/>
          </a:p>
        </p:txBody>
      </p:sp>
      <p:sp>
        <p:nvSpPr>
          <p:cNvPr id="5" name="Footer Placeholder 4">
            <a:extLst>
              <a:ext uri="{FF2B5EF4-FFF2-40B4-BE49-F238E27FC236}">
                <a16:creationId xmlns:a16="http://schemas.microsoft.com/office/drawing/2014/main" id="{7A016E64-2FC6-1BD0-F477-7E4BCDAF8342}"/>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C854213-7230-F287-C062-879E42F92E6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E2D2B3B-882E-40F3-A32F-6DD516915044}" type="slidenum">
              <a:rPr lang="en-US" smtClean="0"/>
              <a:pPr/>
              <a:t>‹#›</a:t>
            </a:fld>
            <a:endParaRPr lang="en-US" dirty="0"/>
          </a:p>
        </p:txBody>
      </p:sp>
      <p:cxnSp>
        <p:nvCxnSpPr>
          <p:cNvPr id="10" name="Google Shape;52;p8">
            <a:extLst>
              <a:ext uri="{FF2B5EF4-FFF2-40B4-BE49-F238E27FC236}">
                <a16:creationId xmlns:a16="http://schemas.microsoft.com/office/drawing/2014/main" id="{FF6F8925-2D70-625D-D281-75B54BDCB5B1}"/>
              </a:ext>
            </a:extLst>
          </p:cNvPr>
          <p:cNvCxnSpPr>
            <a:cxnSpLocks/>
          </p:cNvCxnSpPr>
          <p:nvPr userDrawn="1"/>
        </p:nvCxnSpPr>
        <p:spPr>
          <a:xfrm>
            <a:off x="0" y="1131725"/>
            <a:ext cx="1079157" cy="0"/>
          </a:xfrm>
          <a:prstGeom prst="straightConnector1">
            <a:avLst/>
          </a:prstGeom>
          <a:noFill/>
          <a:ln w="9525" cap="flat" cmpd="sng">
            <a:solidFill>
              <a:srgbClr val="CCCCCC"/>
            </a:solidFill>
            <a:prstDash val="solid"/>
            <a:round/>
            <a:headEnd type="none" w="med" len="med"/>
            <a:tailEnd type="none" w="med" len="med"/>
          </a:ln>
        </p:spPr>
      </p:cxnSp>
      <p:pic>
        <p:nvPicPr>
          <p:cNvPr id="13" name="Google Shape;147;p15">
            <a:extLst>
              <a:ext uri="{FF2B5EF4-FFF2-40B4-BE49-F238E27FC236}">
                <a16:creationId xmlns:a16="http://schemas.microsoft.com/office/drawing/2014/main" id="{B5DC7500-CAAF-0A98-0929-4B5C09FE8CEC}"/>
              </a:ext>
            </a:extLst>
          </p:cNvPr>
          <p:cNvPicPr preferRelativeResize="0"/>
          <p:nvPr userDrawn="1"/>
        </p:nvPicPr>
        <p:blipFill>
          <a:blip r:embed="rId14">
            <a:alphaModFix amt="19000"/>
          </a:blip>
          <a:stretch>
            <a:fillRect/>
          </a:stretch>
        </p:blipFill>
        <p:spPr>
          <a:xfrm>
            <a:off x="6820792" y="134471"/>
            <a:ext cx="2179508" cy="2186652"/>
          </a:xfrm>
          <a:prstGeom prst="rect">
            <a:avLst/>
          </a:prstGeom>
          <a:noFill/>
          <a:ln>
            <a:noFill/>
          </a:ln>
        </p:spPr>
      </p:pic>
      <p:pic>
        <p:nvPicPr>
          <p:cNvPr id="7" name="Google Shape;147;p15">
            <a:extLst>
              <a:ext uri="{FF2B5EF4-FFF2-40B4-BE49-F238E27FC236}">
                <a16:creationId xmlns:a16="http://schemas.microsoft.com/office/drawing/2014/main" id="{43D6D4B3-976B-A120-7F0B-F0B8487342C5}"/>
              </a:ext>
            </a:extLst>
          </p:cNvPr>
          <p:cNvPicPr preferRelativeResize="0"/>
          <p:nvPr userDrawn="1"/>
        </p:nvPicPr>
        <p:blipFill>
          <a:blip r:embed="rId14">
            <a:alphaModFix/>
          </a:blip>
          <a:stretch>
            <a:fillRect/>
          </a:stretch>
        </p:blipFill>
        <p:spPr>
          <a:xfrm>
            <a:off x="876207" y="917956"/>
            <a:ext cx="405900" cy="407230"/>
          </a:xfrm>
          <a:prstGeom prst="rect">
            <a:avLst/>
          </a:prstGeom>
          <a:noFill/>
          <a:ln>
            <a:noFill/>
          </a:ln>
        </p:spPr>
      </p:pic>
    </p:spTree>
    <p:extLst>
      <p:ext uri="{BB962C8B-B14F-4D97-AF65-F5344CB8AC3E}">
        <p14:creationId xmlns:p14="http://schemas.microsoft.com/office/powerpoint/2010/main" val="3046646785"/>
      </p:ext>
    </p:extLst>
  </p:cSld>
  <p:clrMap bg1="lt1" tx1="dk1" bg2="lt2" tx2="dk2" accent1="accent1" accent2="accent2" accent3="accent3" accent4="accent4" accent5="accent5" accent6="accent6" hlink="hlink" folHlink="folHlink"/>
  <p:sldLayoutIdLst>
    <p:sldLayoutId id="2147483914" r:id="rId1"/>
    <p:sldLayoutId id="2147483915" r:id="rId2"/>
    <p:sldLayoutId id="2147483916" r:id="rId3"/>
    <p:sldLayoutId id="2147483917" r:id="rId4"/>
    <p:sldLayoutId id="2147483918" r:id="rId5"/>
    <p:sldLayoutId id="2147483919" r:id="rId6"/>
    <p:sldLayoutId id="2147483920" r:id="rId7"/>
    <p:sldLayoutId id="2147483921" r:id="rId8"/>
    <p:sldLayoutId id="2147483922" r:id="rId9"/>
    <p:sldLayoutId id="2147483923" r:id="rId10"/>
    <p:sldLayoutId id="2147483924" r:id="rId11"/>
    <p:sldLayoutId id="2147483925" r:id="rId12"/>
  </p:sldLayoutIdLst>
  <p:hf hdr="0" dt="0"/>
  <p:txStyles>
    <p:titleStyle>
      <a:lvl1pPr algn="l" defTabSz="685800" rtl="0" eaLnBrk="1" latinLnBrk="0" hangingPunct="1">
        <a:lnSpc>
          <a:spcPct val="90000"/>
        </a:lnSpc>
        <a:spcBef>
          <a:spcPct val="0"/>
        </a:spcBef>
        <a:buNone/>
        <a:defRPr sz="32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8407" y="6375110"/>
            <a:ext cx="6985000" cy="369332"/>
          </a:xfrm>
          <a:prstGeom prst="rect">
            <a:avLst/>
          </a:prstGeom>
          <a:noFill/>
        </p:spPr>
        <p:txBody>
          <a:bodyPr wrap="square" rtlCol="0">
            <a:spAutoFit/>
          </a:bodyPr>
          <a:lstStyle/>
          <a:p>
            <a:endParaRPr lang="en-US" dirty="0"/>
          </a:p>
        </p:txBody>
      </p:sp>
      <p:sp>
        <p:nvSpPr>
          <p:cNvPr id="12" name="TextBox 11">
            <a:extLst>
              <a:ext uri="{FF2B5EF4-FFF2-40B4-BE49-F238E27FC236}">
                <a16:creationId xmlns:a16="http://schemas.microsoft.com/office/drawing/2014/main" id="{AC84F21D-AFED-63D9-16C0-2F97E28210A6}"/>
              </a:ext>
            </a:extLst>
          </p:cNvPr>
          <p:cNvSpPr txBox="1"/>
          <p:nvPr/>
        </p:nvSpPr>
        <p:spPr>
          <a:xfrm>
            <a:off x="2314425" y="399145"/>
            <a:ext cx="4296582" cy="707886"/>
          </a:xfrm>
          <a:prstGeom prst="rect">
            <a:avLst/>
          </a:prstGeom>
          <a:solidFill>
            <a:schemeClr val="bg1"/>
          </a:solidFill>
        </p:spPr>
        <p:txBody>
          <a:bodyPr wrap="square">
            <a:spAutoFit/>
          </a:bodyPr>
          <a:lstStyle/>
          <a:p>
            <a:r>
              <a:rPr lang="en-US" sz="4000" b="1" dirty="0"/>
              <a:t>8100 Valentine</a:t>
            </a:r>
          </a:p>
        </p:txBody>
      </p:sp>
      <p:sp>
        <p:nvSpPr>
          <p:cNvPr id="14" name="TextBox 13">
            <a:extLst>
              <a:ext uri="{FF2B5EF4-FFF2-40B4-BE49-F238E27FC236}">
                <a16:creationId xmlns:a16="http://schemas.microsoft.com/office/drawing/2014/main" id="{1565D049-C0AE-CD82-A2B7-2E98259B0B60}"/>
              </a:ext>
            </a:extLst>
          </p:cNvPr>
          <p:cNvSpPr txBox="1"/>
          <p:nvPr/>
        </p:nvSpPr>
        <p:spPr>
          <a:xfrm>
            <a:off x="1274709" y="1130107"/>
            <a:ext cx="6263908" cy="1569660"/>
          </a:xfrm>
          <a:prstGeom prst="rect">
            <a:avLst/>
          </a:prstGeom>
          <a:noFill/>
        </p:spPr>
        <p:txBody>
          <a:bodyPr wrap="square">
            <a:spAutoFit/>
          </a:bodyPr>
          <a:lstStyle/>
          <a:p>
            <a:pPr marL="342900" indent="-342900">
              <a:buFont typeface="Arial" panose="020B0604020202020204" pitchFamily="34" charset="0"/>
              <a:buChar char="•"/>
            </a:pPr>
            <a:r>
              <a:rPr lang="en-US" sz="2400" dirty="0"/>
              <a:t>20-lot Subdivision with 20 SFDs</a:t>
            </a:r>
          </a:p>
          <a:p>
            <a:pPr marL="342900" indent="-342900">
              <a:buFont typeface="Arial" panose="020B0604020202020204" pitchFamily="34" charset="0"/>
              <a:buChar char="•"/>
            </a:pPr>
            <a:r>
              <a:rPr lang="en-US" sz="2400" dirty="0"/>
              <a:t>Up to 19 detached ADU’s. </a:t>
            </a:r>
          </a:p>
          <a:p>
            <a:pPr marL="342900" indent="-342900">
              <a:buFont typeface="Arial" panose="020B0604020202020204" pitchFamily="34" charset="0"/>
              <a:buChar char="•"/>
            </a:pPr>
            <a:r>
              <a:rPr lang="en-US" sz="2400" dirty="0"/>
              <a:t>Three of the Single-Family Homes will be deed restricted affordable at 120% AMI.</a:t>
            </a:r>
          </a:p>
        </p:txBody>
      </p:sp>
      <p:pic>
        <p:nvPicPr>
          <p:cNvPr id="2" name="Picture 1">
            <a:extLst>
              <a:ext uri="{FF2B5EF4-FFF2-40B4-BE49-F238E27FC236}">
                <a16:creationId xmlns:a16="http://schemas.microsoft.com/office/drawing/2014/main" id="{0F9DAF1D-007A-2E28-7F4E-2ED02F0688A7}"/>
              </a:ext>
            </a:extLst>
          </p:cNvPr>
          <p:cNvPicPr>
            <a:picLocks noChangeAspect="1"/>
          </p:cNvPicPr>
          <p:nvPr/>
        </p:nvPicPr>
        <p:blipFill>
          <a:blip r:embed="rId3"/>
          <a:stretch>
            <a:fillRect/>
          </a:stretch>
        </p:blipFill>
        <p:spPr>
          <a:xfrm>
            <a:off x="1976733" y="2863658"/>
            <a:ext cx="4859860" cy="371689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02CB9B-B210-91AD-C9F1-78292A5858A8}"/>
              </a:ext>
            </a:extLst>
          </p:cNvPr>
          <p:cNvSpPr txBox="1"/>
          <p:nvPr/>
        </p:nvSpPr>
        <p:spPr>
          <a:xfrm>
            <a:off x="1528318" y="758900"/>
            <a:ext cx="5224192" cy="707886"/>
          </a:xfrm>
          <a:prstGeom prst="rect">
            <a:avLst/>
          </a:prstGeom>
          <a:solidFill>
            <a:schemeClr val="bg1"/>
          </a:solidFill>
        </p:spPr>
        <p:txBody>
          <a:bodyPr wrap="square">
            <a:spAutoFit/>
          </a:bodyPr>
          <a:lstStyle/>
          <a:p>
            <a:r>
              <a:rPr lang="en-US" sz="4000" b="1" dirty="0"/>
              <a:t>Project Details</a:t>
            </a:r>
          </a:p>
        </p:txBody>
      </p:sp>
      <p:sp>
        <p:nvSpPr>
          <p:cNvPr id="5" name="TextBox 4">
            <a:extLst>
              <a:ext uri="{FF2B5EF4-FFF2-40B4-BE49-F238E27FC236}">
                <a16:creationId xmlns:a16="http://schemas.microsoft.com/office/drawing/2014/main" id="{1AAC523C-69D9-1354-8811-05329351103A}"/>
              </a:ext>
            </a:extLst>
          </p:cNvPr>
          <p:cNvSpPr txBox="1"/>
          <p:nvPr/>
        </p:nvSpPr>
        <p:spPr>
          <a:xfrm>
            <a:off x="112987" y="2339144"/>
            <a:ext cx="8518634" cy="4154984"/>
          </a:xfrm>
          <a:prstGeom prst="rect">
            <a:avLst/>
          </a:prstGeom>
          <a:noFill/>
        </p:spPr>
        <p:txBody>
          <a:bodyPr wrap="square">
            <a:spAutoFit/>
          </a:bodyPr>
          <a:lstStyle/>
          <a:p>
            <a:r>
              <a:rPr lang="en-US" sz="2400" dirty="0"/>
              <a:t>General Plan Land Use		Medium Density Residential</a:t>
            </a:r>
          </a:p>
          <a:p>
            <a:endParaRPr lang="en-US" sz="2400" dirty="0"/>
          </a:p>
          <a:p>
            <a:r>
              <a:rPr lang="en-US" sz="2400" dirty="0"/>
              <a:t>Zoning 					Single Family Residential (R4)</a:t>
            </a:r>
          </a:p>
          <a:p>
            <a:endParaRPr lang="en-US" sz="2400" dirty="0"/>
          </a:p>
          <a:p>
            <a:r>
              <a:rPr lang="en-US" sz="2400" dirty="0"/>
              <a:t>					</a:t>
            </a:r>
            <a:r>
              <a:rPr lang="en-US" sz="2400" u="sng" dirty="0"/>
              <a:t>Required</a:t>
            </a:r>
            <a:r>
              <a:rPr lang="en-US" sz="2400" dirty="0"/>
              <a:t>	</a:t>
            </a:r>
            <a:r>
              <a:rPr lang="en-US" sz="2400" u="sng" dirty="0"/>
              <a:t>Proposed</a:t>
            </a:r>
          </a:p>
          <a:p>
            <a:r>
              <a:rPr lang="en-US" sz="2400" dirty="0"/>
              <a:t>Density (ADUs do not count)		5 to 8.7	7.4</a:t>
            </a:r>
          </a:p>
          <a:p>
            <a:r>
              <a:rPr lang="en-US" sz="2400" dirty="0"/>
              <a:t>Parking	 stalls				40		83</a:t>
            </a:r>
          </a:p>
          <a:p>
            <a:r>
              <a:rPr lang="en-US" sz="2400" dirty="0"/>
              <a:t>Setbacks</a:t>
            </a:r>
          </a:p>
          <a:p>
            <a:r>
              <a:rPr lang="en-US" sz="2400" dirty="0"/>
              <a:t>	Front				20		15</a:t>
            </a:r>
          </a:p>
          <a:p>
            <a:r>
              <a:rPr lang="en-US" sz="2400" dirty="0"/>
              <a:t>	Side				5-9ft		4ft</a:t>
            </a:r>
          </a:p>
          <a:p>
            <a:r>
              <a:rPr lang="en-US" sz="2400" dirty="0"/>
              <a:t>	Rear				20-30ft		10ft	</a:t>
            </a:r>
          </a:p>
        </p:txBody>
      </p:sp>
    </p:spTree>
    <p:extLst>
      <p:ext uri="{BB962C8B-B14F-4D97-AF65-F5344CB8AC3E}">
        <p14:creationId xmlns:p14="http://schemas.microsoft.com/office/powerpoint/2010/main" val="1631180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C84F21D-AFED-63D9-16C0-2F97E28210A6}"/>
              </a:ext>
            </a:extLst>
          </p:cNvPr>
          <p:cNvSpPr txBox="1"/>
          <p:nvPr/>
        </p:nvSpPr>
        <p:spPr>
          <a:xfrm>
            <a:off x="1627736" y="667278"/>
            <a:ext cx="5224192" cy="707886"/>
          </a:xfrm>
          <a:prstGeom prst="rect">
            <a:avLst/>
          </a:prstGeom>
          <a:solidFill>
            <a:schemeClr val="bg1"/>
          </a:solidFill>
        </p:spPr>
        <p:txBody>
          <a:bodyPr wrap="square">
            <a:spAutoFit/>
          </a:bodyPr>
          <a:lstStyle/>
          <a:p>
            <a:r>
              <a:rPr lang="en-US" sz="4000" b="1" dirty="0"/>
              <a:t>Project Entitlements</a:t>
            </a:r>
          </a:p>
        </p:txBody>
      </p:sp>
      <p:sp>
        <p:nvSpPr>
          <p:cNvPr id="3" name="TextBox 2">
            <a:extLst>
              <a:ext uri="{FF2B5EF4-FFF2-40B4-BE49-F238E27FC236}">
                <a16:creationId xmlns:a16="http://schemas.microsoft.com/office/drawing/2014/main" id="{448EA0CC-4A58-8F81-AAF5-41CD43978890}"/>
              </a:ext>
            </a:extLst>
          </p:cNvPr>
          <p:cNvSpPr txBox="1"/>
          <p:nvPr/>
        </p:nvSpPr>
        <p:spPr>
          <a:xfrm>
            <a:off x="290325" y="1375164"/>
            <a:ext cx="8563349" cy="4832092"/>
          </a:xfrm>
          <a:prstGeom prst="rect">
            <a:avLst/>
          </a:prstGeom>
          <a:noFill/>
        </p:spPr>
        <p:txBody>
          <a:bodyPr wrap="square" rtlCol="0">
            <a:spAutoFit/>
          </a:bodyPr>
          <a:lstStyle/>
          <a:p>
            <a:pPr marL="285750" indent="-285750">
              <a:buFont typeface="Arial" panose="020B0604020202020204" pitchFamily="34" charset="0"/>
              <a:buChar char="•"/>
            </a:pPr>
            <a:endParaRPr lang="en-US" sz="2800" u="sng" dirty="0"/>
          </a:p>
          <a:p>
            <a:pPr marL="285750" indent="-285750">
              <a:buFont typeface="Arial" panose="020B0604020202020204" pitchFamily="34" charset="0"/>
              <a:buChar char="•"/>
            </a:pPr>
            <a:r>
              <a:rPr lang="en-US" sz="2400" u="sng" dirty="0"/>
              <a:t>Vesting Tentative Map</a:t>
            </a:r>
            <a:r>
              <a:rPr lang="en-US" sz="2400" dirty="0"/>
              <a:t> for the subdivision of land</a:t>
            </a:r>
            <a:endParaRPr lang="en-US" sz="2400" u="sng" dirty="0"/>
          </a:p>
          <a:p>
            <a:pPr marL="285750" indent="-285750">
              <a:buFont typeface="Arial" panose="020B0604020202020204" pitchFamily="34" charset="0"/>
              <a:buChar char="•"/>
            </a:pPr>
            <a:endParaRPr lang="en-US" sz="2800" u="sng" dirty="0"/>
          </a:p>
          <a:p>
            <a:pPr marL="285750" indent="-285750">
              <a:buFont typeface="Arial" panose="020B0604020202020204" pitchFamily="34" charset="0"/>
              <a:buChar char="•"/>
            </a:pPr>
            <a:r>
              <a:rPr lang="en-US" sz="2400" u="sng" dirty="0"/>
              <a:t>Density Bonus </a:t>
            </a:r>
            <a:r>
              <a:rPr lang="en-US" sz="2400" dirty="0"/>
              <a:t>for reduction waivers of the following development standards;</a:t>
            </a:r>
          </a:p>
          <a:p>
            <a:pPr marL="742950" lvl="1" indent="-285750">
              <a:buFont typeface="Arial" panose="020B0604020202020204" pitchFamily="34" charset="0"/>
              <a:buChar char="•"/>
            </a:pPr>
            <a:r>
              <a:rPr lang="en-US" sz="1400" dirty="0"/>
              <a:t>Minimum lot area			Minimum lot width</a:t>
            </a:r>
          </a:p>
          <a:p>
            <a:pPr marL="742950" lvl="1" indent="-285750">
              <a:buFont typeface="Arial" panose="020B0604020202020204" pitchFamily="34" charset="0"/>
              <a:buChar char="•"/>
            </a:pPr>
            <a:r>
              <a:rPr lang="en-US" sz="1400" dirty="0"/>
              <a:t>Building height				Minimum yard setbacks</a:t>
            </a:r>
          </a:p>
          <a:p>
            <a:pPr marL="742950" lvl="1" indent="-285750">
              <a:buFont typeface="Arial" panose="020B0604020202020204" pitchFamily="34" charset="0"/>
              <a:buChar char="•"/>
            </a:pPr>
            <a:r>
              <a:rPr lang="en-US" sz="1400" dirty="0"/>
              <a:t>Maximum lot coverage			Special setbacks-mechanical equipment</a:t>
            </a:r>
          </a:p>
          <a:p>
            <a:pPr marL="742950" lvl="1" indent="-285750">
              <a:buFont typeface="Arial" panose="020B0604020202020204" pitchFamily="34" charset="0"/>
              <a:buChar char="•"/>
            </a:pPr>
            <a:r>
              <a:rPr lang="en-US" sz="1400" dirty="0"/>
              <a:t>Parking spaces located on the same parcel	Maximum Parking stall depth</a:t>
            </a:r>
          </a:p>
          <a:p>
            <a:pPr marL="742950" lvl="1"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400" dirty="0"/>
              <a:t>The project was reviewed for consistency with the Sebastopol General Plan to enable use of California Environmental Quality Act (CEQA) exemption Section 15183, Consistency with a General or Community Plan. Project deemed consistent </a:t>
            </a:r>
            <a:r>
              <a:rPr lang="en-US" sz="2400" b="1" dirty="0"/>
              <a:t>as conditioned</a:t>
            </a:r>
            <a:r>
              <a:rPr lang="en-US" sz="2400" dirty="0"/>
              <a:t>.</a:t>
            </a:r>
          </a:p>
        </p:txBody>
      </p:sp>
    </p:spTree>
    <p:extLst>
      <p:ext uri="{BB962C8B-B14F-4D97-AF65-F5344CB8AC3E}">
        <p14:creationId xmlns:p14="http://schemas.microsoft.com/office/powerpoint/2010/main" val="1413195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DE88374-5E8D-E976-7F2E-5E95092644FC}"/>
              </a:ext>
            </a:extLst>
          </p:cNvPr>
          <p:cNvSpPr txBox="1"/>
          <p:nvPr/>
        </p:nvSpPr>
        <p:spPr>
          <a:xfrm>
            <a:off x="2869981" y="647700"/>
            <a:ext cx="5829300" cy="523220"/>
          </a:xfrm>
          <a:prstGeom prst="rect">
            <a:avLst/>
          </a:prstGeom>
          <a:noFill/>
        </p:spPr>
        <p:txBody>
          <a:bodyPr wrap="square" rtlCol="0">
            <a:spAutoFit/>
          </a:bodyPr>
          <a:lstStyle/>
          <a:p>
            <a:r>
              <a:rPr lang="en-US" sz="2800" dirty="0"/>
              <a:t>Legal framework</a:t>
            </a:r>
          </a:p>
        </p:txBody>
      </p:sp>
      <p:sp>
        <p:nvSpPr>
          <p:cNvPr id="3" name="TextBox 2">
            <a:extLst>
              <a:ext uri="{FF2B5EF4-FFF2-40B4-BE49-F238E27FC236}">
                <a16:creationId xmlns:a16="http://schemas.microsoft.com/office/drawing/2014/main" id="{C8F31B62-9DE2-1F2B-AE3F-C5E54FCB75EB}"/>
              </a:ext>
            </a:extLst>
          </p:cNvPr>
          <p:cNvSpPr txBox="1"/>
          <p:nvPr/>
        </p:nvSpPr>
        <p:spPr>
          <a:xfrm>
            <a:off x="392824" y="3838961"/>
            <a:ext cx="6934200" cy="1754326"/>
          </a:xfrm>
          <a:prstGeom prst="rect">
            <a:avLst/>
          </a:prstGeom>
          <a:noFill/>
        </p:spPr>
        <p:txBody>
          <a:bodyPr wrap="square" rtlCol="0">
            <a:spAutoFit/>
          </a:bodyPr>
          <a:lstStyle/>
          <a:p>
            <a:pPr marL="285750" indent="-285750">
              <a:buFont typeface="Arial" panose="020B0604020202020204" pitchFamily="34" charset="0"/>
              <a:buChar char="•"/>
            </a:pPr>
            <a:r>
              <a:rPr lang="en-US" dirty="0"/>
              <a:t>SB 330 and Housing Accountability Act (HAA)</a:t>
            </a:r>
          </a:p>
          <a:p>
            <a:pPr marL="742950" lvl="1" indent="-285750">
              <a:buFont typeface="Arial" panose="020B0604020202020204" pitchFamily="34" charset="0"/>
              <a:buChar char="•"/>
            </a:pPr>
            <a:r>
              <a:rPr lang="en-US" dirty="0"/>
              <a:t>Limits on number of hearings</a:t>
            </a:r>
          </a:p>
          <a:p>
            <a:pPr marL="742950" lvl="1" indent="-285750">
              <a:buFont typeface="Arial" panose="020B0604020202020204" pitchFamily="34" charset="0"/>
              <a:buChar char="•"/>
            </a:pPr>
            <a:r>
              <a:rPr lang="en-US" dirty="0"/>
              <a:t>Grants vested rights via a preliminary application</a:t>
            </a:r>
          </a:p>
          <a:p>
            <a:pPr marL="742950" lvl="1" indent="-285750">
              <a:buFont typeface="Arial" panose="020B0604020202020204" pitchFamily="34" charset="0"/>
              <a:buChar char="•"/>
            </a:pPr>
            <a:r>
              <a:rPr lang="en-US" dirty="0"/>
              <a:t>Works alongside Density Bonus Law to provide waivers and concessions</a:t>
            </a:r>
          </a:p>
          <a:p>
            <a:pPr marL="742950" lvl="1" indent="-285750">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EBFF23CA-9897-2DAA-E113-041F713E0625}"/>
              </a:ext>
            </a:extLst>
          </p:cNvPr>
          <p:cNvSpPr txBox="1"/>
          <p:nvPr/>
        </p:nvSpPr>
        <p:spPr>
          <a:xfrm>
            <a:off x="392824" y="1632138"/>
            <a:ext cx="6522983" cy="1569660"/>
          </a:xfrm>
          <a:prstGeom prst="rect">
            <a:avLst/>
          </a:prstGeom>
          <a:noFill/>
        </p:spPr>
        <p:txBody>
          <a:bodyPr wrap="square" rtlCol="0">
            <a:spAutoFit/>
          </a:bodyPr>
          <a:lstStyle/>
          <a:p>
            <a:r>
              <a:rPr lang="en-US" sz="2400" dirty="0"/>
              <a:t>The intent of SB 330 is to expand housing supply by removing local barriers, stopping project delays, and freezing development standards at time of application. </a:t>
            </a:r>
            <a:endParaRPr lang="en-US" dirty="0"/>
          </a:p>
        </p:txBody>
      </p:sp>
    </p:spTree>
    <p:extLst>
      <p:ext uri="{BB962C8B-B14F-4D97-AF65-F5344CB8AC3E}">
        <p14:creationId xmlns:p14="http://schemas.microsoft.com/office/powerpoint/2010/main" val="1533122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79D0EB9-819B-7B35-B8D2-0955AE0B6AAB}"/>
              </a:ext>
            </a:extLst>
          </p:cNvPr>
          <p:cNvSpPr txBox="1"/>
          <p:nvPr/>
        </p:nvSpPr>
        <p:spPr>
          <a:xfrm>
            <a:off x="709447" y="2477447"/>
            <a:ext cx="6616263" cy="3693319"/>
          </a:xfrm>
          <a:prstGeom prst="rect">
            <a:avLst/>
          </a:prstGeom>
          <a:noFill/>
        </p:spPr>
        <p:txBody>
          <a:bodyPr wrap="square">
            <a:spAutoFit/>
          </a:bodyPr>
          <a:lstStyle/>
          <a:p>
            <a:pPr lvl="1"/>
            <a:endParaRPr lang="en-US" sz="1800" dirty="0"/>
          </a:p>
          <a:p>
            <a:pPr marL="285750" indent="-285750">
              <a:buFont typeface="Arial" panose="020B0604020202020204" pitchFamily="34" charset="0"/>
              <a:buChar char="•"/>
            </a:pPr>
            <a:r>
              <a:rPr lang="en-US" sz="1800" dirty="0"/>
              <a:t>Government Code 65915 (Density Bonus Law)</a:t>
            </a:r>
          </a:p>
          <a:p>
            <a:pPr marL="742950" lvl="1" indent="-285750">
              <a:buFont typeface="Arial" panose="020B0604020202020204" pitchFamily="34" charset="0"/>
              <a:buChar char="•"/>
            </a:pPr>
            <a:r>
              <a:rPr lang="en-US" sz="1800" dirty="0"/>
              <a:t>If a developer agrees to include at least 10% of its total units as affordable, the developer is eligible and can request waivers and concessions from zoning requirements like development standards which include parking, setbacks, and building height.</a:t>
            </a:r>
          </a:p>
          <a:p>
            <a:pPr marL="742950" lvl="1" indent="-285750">
              <a:buFont typeface="Arial" panose="020B0604020202020204" pitchFamily="34" charset="0"/>
              <a:buChar char="•"/>
            </a:pPr>
            <a:r>
              <a:rPr lang="en-US" dirty="0"/>
              <a:t>This project qualifies for one (1) concession and an unlimited number of waivers.</a:t>
            </a:r>
          </a:p>
          <a:p>
            <a:pPr marL="742950" lvl="1" indent="-285750">
              <a:buFont typeface="Arial" panose="020B0604020202020204" pitchFamily="34" charset="0"/>
              <a:buChar char="•"/>
            </a:pPr>
            <a:r>
              <a:rPr lang="en-US" sz="1800" dirty="0"/>
              <a:t>The City must grant these concessions and waivers unless there </a:t>
            </a:r>
            <a:r>
              <a:rPr lang="en-US" dirty="0"/>
              <a:t>is evidence in the record of a specific, quantifiable impact to public health and safety, and there is no feasible alternative to mitigate that impact.</a:t>
            </a:r>
            <a:endParaRPr lang="en-US" sz="1800" dirty="0"/>
          </a:p>
        </p:txBody>
      </p:sp>
      <p:sp>
        <p:nvSpPr>
          <p:cNvPr id="5" name="TextBox 4">
            <a:extLst>
              <a:ext uri="{FF2B5EF4-FFF2-40B4-BE49-F238E27FC236}">
                <a16:creationId xmlns:a16="http://schemas.microsoft.com/office/drawing/2014/main" id="{DDC536CD-0918-022F-8D3C-7EA0B3ADB105}"/>
              </a:ext>
            </a:extLst>
          </p:cNvPr>
          <p:cNvSpPr txBox="1"/>
          <p:nvPr/>
        </p:nvSpPr>
        <p:spPr>
          <a:xfrm>
            <a:off x="1045779" y="1277118"/>
            <a:ext cx="5701862" cy="1200329"/>
          </a:xfrm>
          <a:prstGeom prst="rect">
            <a:avLst/>
          </a:prstGeom>
          <a:no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intent of Density Bonus Law is to offset the cost of building housing and eliminate local barriers that would otherwise make projects physically or economically infeasible to build.</a:t>
            </a:r>
          </a:p>
        </p:txBody>
      </p:sp>
    </p:spTree>
    <p:extLst>
      <p:ext uri="{BB962C8B-B14F-4D97-AF65-F5344CB8AC3E}">
        <p14:creationId xmlns:p14="http://schemas.microsoft.com/office/powerpoint/2010/main" val="2951824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1F62A-AF7D-0A3D-868B-5507088F943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98FEB21-D401-D0AF-BF0C-C9E33F6BC27E}"/>
              </a:ext>
            </a:extLst>
          </p:cNvPr>
          <p:cNvSpPr txBox="1"/>
          <p:nvPr/>
        </p:nvSpPr>
        <p:spPr>
          <a:xfrm>
            <a:off x="520260" y="1520785"/>
            <a:ext cx="6616263" cy="3816429"/>
          </a:xfrm>
          <a:prstGeom prst="rect">
            <a:avLst/>
          </a:prstGeom>
          <a:noFill/>
        </p:spPr>
        <p:txBody>
          <a:bodyPr wrap="square">
            <a:spAutoFit/>
          </a:bodyPr>
          <a:lstStyle/>
          <a:p>
            <a:pPr lvl="1"/>
            <a:endParaRPr lang="en-US" sz="2200" dirty="0">
              <a:solidFill>
                <a:srgbClr val="FF0000"/>
              </a:solidFill>
            </a:endParaRPr>
          </a:p>
          <a:p>
            <a:pPr marL="285750" indent="-285750">
              <a:buFont typeface="Arial" panose="020B0604020202020204" pitchFamily="34" charset="0"/>
              <a:buChar char="•"/>
            </a:pPr>
            <a:r>
              <a:rPr lang="en-US" sz="2200" dirty="0">
                <a:solidFill>
                  <a:srgbClr val="000000"/>
                </a:solidFill>
              </a:rPr>
              <a:t>Under SB 330/HAA, the City may not deny a project, or approve it with a decreased density, if the project complies with all applicable objective standards (with very limited exceptions)</a:t>
            </a:r>
          </a:p>
          <a:p>
            <a:endParaRPr lang="en-US" sz="2200" dirty="0">
              <a:solidFill>
                <a:srgbClr val="000000"/>
              </a:solidFill>
            </a:endParaRPr>
          </a:p>
          <a:p>
            <a:pPr marL="285750" indent="-285750">
              <a:buFont typeface="Arial" panose="020B0604020202020204" pitchFamily="34" charset="0"/>
              <a:buChar char="•"/>
            </a:pPr>
            <a:r>
              <a:rPr lang="en-US" sz="2200" dirty="0">
                <a:solidFill>
                  <a:srgbClr val="000000"/>
                </a:solidFill>
              </a:rPr>
              <a:t>A project that does not comply with an adopted objective standard because it has been granted a waiver or concession under the Density Bonus Law, is deemed to comply with the standards for the purposes of SB 330/HAA</a:t>
            </a:r>
          </a:p>
        </p:txBody>
      </p:sp>
      <p:sp>
        <p:nvSpPr>
          <p:cNvPr id="4" name="TextBox 3">
            <a:extLst>
              <a:ext uri="{FF2B5EF4-FFF2-40B4-BE49-F238E27FC236}">
                <a16:creationId xmlns:a16="http://schemas.microsoft.com/office/drawing/2014/main" id="{DA30A7F5-A970-58D1-48E1-6BAB66FCF43F}"/>
              </a:ext>
            </a:extLst>
          </p:cNvPr>
          <p:cNvSpPr txBox="1"/>
          <p:nvPr/>
        </p:nvSpPr>
        <p:spPr>
          <a:xfrm>
            <a:off x="1508234" y="1175349"/>
            <a:ext cx="513430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US" sz="2400" b="1" dirty="0">
                <a:solidFill>
                  <a:prstClr val="black"/>
                </a:solidFill>
                <a:latin typeface="Calibri" panose="020F0502020204030204"/>
              </a:rPr>
              <a:t>How SB 330 and HAA work together</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5866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8407" y="6375110"/>
            <a:ext cx="6985000" cy="369332"/>
          </a:xfrm>
          <a:prstGeom prst="rect">
            <a:avLst/>
          </a:prstGeom>
          <a:noFill/>
        </p:spPr>
        <p:txBody>
          <a:bodyPr wrap="square" rtlCol="0">
            <a:spAutoFit/>
          </a:bodyPr>
          <a:lstStyle/>
          <a:p>
            <a:endParaRPr lang="en-US" dirty="0"/>
          </a:p>
        </p:txBody>
      </p:sp>
      <p:sp>
        <p:nvSpPr>
          <p:cNvPr id="2" name="TextBox 1">
            <a:extLst>
              <a:ext uri="{FF2B5EF4-FFF2-40B4-BE49-F238E27FC236}">
                <a16:creationId xmlns:a16="http://schemas.microsoft.com/office/drawing/2014/main" id="{49DA913E-3B6B-D961-A42F-47E180F23A3E}"/>
              </a:ext>
            </a:extLst>
          </p:cNvPr>
          <p:cNvSpPr txBox="1"/>
          <p:nvPr/>
        </p:nvSpPr>
        <p:spPr>
          <a:xfrm>
            <a:off x="1502067" y="713101"/>
            <a:ext cx="5224192" cy="646331"/>
          </a:xfrm>
          <a:prstGeom prst="rect">
            <a:avLst/>
          </a:prstGeom>
          <a:solidFill>
            <a:schemeClr val="bg1"/>
          </a:solidFill>
        </p:spPr>
        <p:txBody>
          <a:bodyPr wrap="square">
            <a:spAutoFit/>
          </a:bodyPr>
          <a:lstStyle/>
          <a:p>
            <a:r>
              <a:rPr lang="en-US" sz="3600" b="1" dirty="0"/>
              <a:t>CEQA Section 15183</a:t>
            </a:r>
          </a:p>
        </p:txBody>
      </p:sp>
      <p:sp>
        <p:nvSpPr>
          <p:cNvPr id="3" name="TextBox 2">
            <a:extLst>
              <a:ext uri="{FF2B5EF4-FFF2-40B4-BE49-F238E27FC236}">
                <a16:creationId xmlns:a16="http://schemas.microsoft.com/office/drawing/2014/main" id="{C24ED279-A90F-2196-6B04-6A155B1EF0D1}"/>
              </a:ext>
            </a:extLst>
          </p:cNvPr>
          <p:cNvSpPr txBox="1"/>
          <p:nvPr/>
        </p:nvSpPr>
        <p:spPr>
          <a:xfrm>
            <a:off x="620785" y="1439764"/>
            <a:ext cx="7654264" cy="1631216"/>
          </a:xfrm>
          <a:prstGeom prst="rect">
            <a:avLst/>
          </a:prstGeom>
          <a:noFill/>
        </p:spPr>
        <p:txBody>
          <a:bodyPr wrap="square">
            <a:spAutoFit/>
          </a:bodyPr>
          <a:lstStyle/>
          <a:p>
            <a:r>
              <a:rPr lang="en-US" sz="2000" dirty="0"/>
              <a:t>A Section 15183 exemption applies to projects that are consistent with the density and development standards already analyzed in a certified EIR for the General Plan. It requires agencies to avoid duplicative environmental review when a project doesn't raise impacts peculiar to the site or impacts not already addressed in the prior EIR. </a:t>
            </a:r>
          </a:p>
        </p:txBody>
      </p:sp>
      <p:sp>
        <p:nvSpPr>
          <p:cNvPr id="4" name="TextBox 3">
            <a:extLst>
              <a:ext uri="{FF2B5EF4-FFF2-40B4-BE49-F238E27FC236}">
                <a16:creationId xmlns:a16="http://schemas.microsoft.com/office/drawing/2014/main" id="{0538665B-9341-C27B-2573-334D0C6FCCD1}"/>
              </a:ext>
            </a:extLst>
          </p:cNvPr>
          <p:cNvSpPr txBox="1"/>
          <p:nvPr/>
        </p:nvSpPr>
        <p:spPr>
          <a:xfrm>
            <a:off x="620785" y="3453308"/>
            <a:ext cx="7155809" cy="369332"/>
          </a:xfrm>
          <a:prstGeom prst="rect">
            <a:avLst/>
          </a:prstGeom>
          <a:noFill/>
        </p:spPr>
        <p:txBody>
          <a:bodyPr wrap="square" rtlCol="0">
            <a:spAutoFit/>
          </a:bodyPr>
          <a:lstStyle/>
          <a:p>
            <a:r>
              <a:rPr lang="en-US" dirty="0"/>
              <a:t>The CEQA check list studied the following categories:</a:t>
            </a:r>
          </a:p>
        </p:txBody>
      </p:sp>
      <p:sp>
        <p:nvSpPr>
          <p:cNvPr id="5" name="TextBox 4">
            <a:extLst>
              <a:ext uri="{FF2B5EF4-FFF2-40B4-BE49-F238E27FC236}">
                <a16:creationId xmlns:a16="http://schemas.microsoft.com/office/drawing/2014/main" id="{3A79252E-2598-BFA3-0830-229C94EEA868}"/>
              </a:ext>
            </a:extLst>
          </p:cNvPr>
          <p:cNvSpPr txBox="1"/>
          <p:nvPr/>
        </p:nvSpPr>
        <p:spPr>
          <a:xfrm>
            <a:off x="736110" y="3997378"/>
            <a:ext cx="3171039" cy="2308324"/>
          </a:xfrm>
          <a:prstGeom prst="rect">
            <a:avLst/>
          </a:prstGeom>
          <a:noFill/>
        </p:spPr>
        <p:txBody>
          <a:bodyPr wrap="square" rtlCol="0">
            <a:spAutoFit/>
          </a:bodyPr>
          <a:lstStyle/>
          <a:p>
            <a:pPr marL="285750" indent="-285750">
              <a:buFont typeface="Arial" panose="020B0604020202020204" pitchFamily="34" charset="0"/>
              <a:buChar char="•"/>
            </a:pPr>
            <a:r>
              <a:rPr lang="en-US" dirty="0"/>
              <a:t>Aesthetics</a:t>
            </a:r>
          </a:p>
          <a:p>
            <a:pPr marL="285750" indent="-285750">
              <a:buFont typeface="Arial" panose="020B0604020202020204" pitchFamily="34" charset="0"/>
              <a:buChar char="•"/>
            </a:pPr>
            <a:r>
              <a:rPr lang="en-US" dirty="0"/>
              <a:t>Air Quality</a:t>
            </a:r>
          </a:p>
          <a:p>
            <a:pPr marL="285750" indent="-285750">
              <a:buFont typeface="Arial" panose="020B0604020202020204" pitchFamily="34" charset="0"/>
              <a:buChar char="•"/>
            </a:pPr>
            <a:r>
              <a:rPr lang="en-US" dirty="0"/>
              <a:t>Biological Resources</a:t>
            </a:r>
          </a:p>
          <a:p>
            <a:pPr marL="285750" indent="-285750">
              <a:buFont typeface="Arial" panose="020B0604020202020204" pitchFamily="34" charset="0"/>
              <a:buChar char="•"/>
            </a:pPr>
            <a:r>
              <a:rPr lang="en-US" dirty="0"/>
              <a:t>Cultural Resources</a:t>
            </a:r>
          </a:p>
          <a:p>
            <a:pPr marL="285750" indent="-285750">
              <a:buFont typeface="Arial" panose="020B0604020202020204" pitchFamily="34" charset="0"/>
              <a:buChar char="•"/>
            </a:pPr>
            <a:r>
              <a:rPr lang="en-US" dirty="0"/>
              <a:t>Geology and Soils</a:t>
            </a:r>
          </a:p>
          <a:p>
            <a:pPr marL="285750" indent="-285750">
              <a:buFont typeface="Arial" panose="020B0604020202020204" pitchFamily="34" charset="0"/>
              <a:buChar char="•"/>
            </a:pPr>
            <a:r>
              <a:rPr lang="en-US" dirty="0"/>
              <a:t>Greenhouse Gas Emissions</a:t>
            </a:r>
          </a:p>
          <a:p>
            <a:pPr marL="285750" indent="-285750">
              <a:buFont typeface="Arial" panose="020B0604020202020204" pitchFamily="34" charset="0"/>
              <a:buChar char="•"/>
            </a:pPr>
            <a:r>
              <a:rPr lang="en-US" dirty="0"/>
              <a:t>Hazards and Hazardous Materials </a:t>
            </a:r>
          </a:p>
        </p:txBody>
      </p:sp>
      <p:sp>
        <p:nvSpPr>
          <p:cNvPr id="6" name="TextBox 5">
            <a:extLst>
              <a:ext uri="{FF2B5EF4-FFF2-40B4-BE49-F238E27FC236}">
                <a16:creationId xmlns:a16="http://schemas.microsoft.com/office/drawing/2014/main" id="{81538F85-2EA4-D5A0-2F44-81DB29D10B61}"/>
              </a:ext>
            </a:extLst>
          </p:cNvPr>
          <p:cNvSpPr txBox="1"/>
          <p:nvPr/>
        </p:nvSpPr>
        <p:spPr>
          <a:xfrm>
            <a:off x="4447917" y="4083212"/>
            <a:ext cx="3171039" cy="2031325"/>
          </a:xfrm>
          <a:prstGeom prst="rect">
            <a:avLst/>
          </a:prstGeom>
          <a:noFill/>
        </p:spPr>
        <p:txBody>
          <a:bodyPr wrap="square" rtlCol="0">
            <a:spAutoFit/>
          </a:bodyPr>
          <a:lstStyle/>
          <a:p>
            <a:pPr marL="285750" indent="-285750">
              <a:buFont typeface="Arial" panose="020B0604020202020204" pitchFamily="34" charset="0"/>
              <a:buChar char="•"/>
            </a:pPr>
            <a:r>
              <a:rPr lang="en-US" dirty="0"/>
              <a:t>Land Use and Planning</a:t>
            </a:r>
          </a:p>
          <a:p>
            <a:pPr marL="285750" indent="-285750">
              <a:buFont typeface="Arial" panose="020B0604020202020204" pitchFamily="34" charset="0"/>
              <a:buChar char="•"/>
            </a:pPr>
            <a:r>
              <a:rPr lang="en-US" dirty="0"/>
              <a:t>Noise</a:t>
            </a:r>
          </a:p>
          <a:p>
            <a:pPr marL="285750" indent="-285750">
              <a:buFont typeface="Arial" panose="020B0604020202020204" pitchFamily="34" charset="0"/>
              <a:buChar char="•"/>
            </a:pPr>
            <a:r>
              <a:rPr lang="en-US" dirty="0"/>
              <a:t>Population and Housing</a:t>
            </a:r>
          </a:p>
          <a:p>
            <a:pPr marL="285750" indent="-285750">
              <a:buFont typeface="Arial" panose="020B0604020202020204" pitchFamily="34" charset="0"/>
              <a:buChar char="•"/>
            </a:pPr>
            <a:r>
              <a:rPr lang="en-US" dirty="0"/>
              <a:t>Public Services</a:t>
            </a:r>
          </a:p>
          <a:p>
            <a:pPr marL="285750" indent="-285750">
              <a:buFont typeface="Arial" panose="020B0604020202020204" pitchFamily="34" charset="0"/>
              <a:buChar char="•"/>
            </a:pPr>
            <a:r>
              <a:rPr lang="en-US" dirty="0"/>
              <a:t>Transportation</a:t>
            </a:r>
          </a:p>
          <a:p>
            <a:pPr marL="285750" indent="-285750">
              <a:buFont typeface="Arial" panose="020B0604020202020204" pitchFamily="34" charset="0"/>
              <a:buChar char="•"/>
            </a:pPr>
            <a:r>
              <a:rPr lang="en-US" dirty="0"/>
              <a:t>Tribal Cultural Resources</a:t>
            </a:r>
          </a:p>
          <a:p>
            <a:pPr marL="285750" indent="-285750">
              <a:buFont typeface="Arial" panose="020B0604020202020204" pitchFamily="34" charset="0"/>
              <a:buChar char="•"/>
            </a:pPr>
            <a:r>
              <a:rPr lang="en-US" dirty="0"/>
              <a:t>Utilities and Service Systems</a:t>
            </a:r>
          </a:p>
        </p:txBody>
      </p:sp>
    </p:spTree>
    <p:extLst>
      <p:ext uri="{BB962C8B-B14F-4D97-AF65-F5344CB8AC3E}">
        <p14:creationId xmlns:p14="http://schemas.microsoft.com/office/powerpoint/2010/main" val="679794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948C31-D3B7-74AA-422C-80A36BE0C7FA}"/>
              </a:ext>
            </a:extLst>
          </p:cNvPr>
          <p:cNvSpPr txBox="1"/>
          <p:nvPr/>
        </p:nvSpPr>
        <p:spPr>
          <a:xfrm>
            <a:off x="2105637" y="637346"/>
            <a:ext cx="4311941" cy="523220"/>
          </a:xfrm>
          <a:prstGeom prst="rect">
            <a:avLst/>
          </a:prstGeom>
          <a:noFill/>
        </p:spPr>
        <p:txBody>
          <a:bodyPr wrap="square" rtlCol="0">
            <a:spAutoFit/>
          </a:bodyPr>
          <a:lstStyle/>
          <a:p>
            <a:r>
              <a:rPr lang="en-US" sz="2800" dirty="0"/>
              <a:t>Staff Recommendation</a:t>
            </a:r>
          </a:p>
        </p:txBody>
      </p:sp>
      <p:sp>
        <p:nvSpPr>
          <p:cNvPr id="3" name="TextBox 2">
            <a:extLst>
              <a:ext uri="{FF2B5EF4-FFF2-40B4-BE49-F238E27FC236}">
                <a16:creationId xmlns:a16="http://schemas.microsoft.com/office/drawing/2014/main" id="{2A7F7930-63FE-A3EF-A142-BFA7EB02446B}"/>
              </a:ext>
            </a:extLst>
          </p:cNvPr>
          <p:cNvSpPr txBox="1"/>
          <p:nvPr/>
        </p:nvSpPr>
        <p:spPr>
          <a:xfrm>
            <a:off x="289083" y="1351400"/>
            <a:ext cx="6931524" cy="5016758"/>
          </a:xfrm>
          <a:prstGeom prst="rect">
            <a:avLst/>
          </a:prstGeom>
          <a:noFill/>
        </p:spPr>
        <p:txBody>
          <a:bodyPr wrap="square" rtlCol="0">
            <a:spAutoFit/>
          </a:bodyPr>
          <a:lstStyle/>
          <a:p>
            <a:r>
              <a:rPr lang="en-US" sz="2000" dirty="0"/>
              <a:t>Staff recommends the Planning Commission take the following actions: (1) determine, based on the Section 15183 Consistency Checklist, that the project is exempt from additional environmental review pursuant to CEQA Guidelines Section 15183; and (2) adopt the attached draft Resolution recommending that the City Council approve the Vesting Tentative Map and State Density Bonus Application for the 8100 Valentine Avenue project, including the associated Findings, subject to the recommended Conditions of Approval.</a:t>
            </a:r>
          </a:p>
          <a:p>
            <a:endParaRPr lang="en-US" sz="2000" dirty="0"/>
          </a:p>
          <a:p>
            <a:r>
              <a:rPr lang="en-US" sz="2000" dirty="0"/>
              <a:t>			Or</a:t>
            </a:r>
          </a:p>
          <a:p>
            <a:endParaRPr lang="en-US" sz="2000" dirty="0"/>
          </a:p>
          <a:p>
            <a:r>
              <a:rPr lang="en-US" sz="2000" dirty="0">
                <a:solidFill>
                  <a:srgbClr val="000000"/>
                </a:solidFill>
              </a:rPr>
              <a:t>Recommend that the City Council deny the Vesting Tentative Map and State Density Bonus Application for the 8100 Valentine Avenue project and adopt a modified resolution to reflect this recommendation</a:t>
            </a:r>
            <a:endParaRPr lang="en-US" dirty="0">
              <a:solidFill>
                <a:srgbClr val="000000"/>
              </a:solidFill>
            </a:endParaRPr>
          </a:p>
        </p:txBody>
      </p:sp>
    </p:spTree>
    <p:extLst>
      <p:ext uri="{BB962C8B-B14F-4D97-AF65-F5344CB8AC3E}">
        <p14:creationId xmlns:p14="http://schemas.microsoft.com/office/powerpoint/2010/main" val="11116647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69417E05CD7E4E8F93429637220214" ma:contentTypeVersion="0" ma:contentTypeDescription="Create a new document." ma:contentTypeScope="" ma:versionID="8cdcfd04ce66aebaf1b8e87e2d287a76">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400B52-18F1-469D-A330-0097097F22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F3F1C2F0-CD1F-4DE4-975E-343634354261}">
  <ds:schemaRefs>
    <ds:schemaRef ds:uri="http://schemas.microsoft.com/office/2006/documentManagement/types"/>
    <ds:schemaRef ds:uri="http://schemas.microsoft.com/office/2006/metadata/properties"/>
    <ds:schemaRef ds:uri="http://purl.org/dc/dcmitype/"/>
    <ds:schemaRef ds:uri="http://schemas.microsoft.com/office/infopath/2007/PartnerControls"/>
    <ds:schemaRef ds:uri="http://purl.org/dc/terms/"/>
    <ds:schemaRef ds:uri="http://www.w3.org/XML/1998/namespace"/>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65711AE5-FE84-4AFC-8B39-B47AEDACCC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5509</TotalTime>
  <Words>722</Words>
  <Application>Microsoft Office PowerPoint</Application>
  <PresentationFormat>On-screen Show (4:3)</PresentationFormat>
  <Paragraphs>70</Paragraphs>
  <Slides>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RMC Water and Environment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lwoodrow-gray</dc:creator>
  <cp:lastModifiedBy>John Jay</cp:lastModifiedBy>
  <cp:revision>317</cp:revision>
  <cp:lastPrinted>2022-08-31T23:17:33Z</cp:lastPrinted>
  <dcterms:created xsi:type="dcterms:W3CDTF">2011-06-30T18:51:42Z</dcterms:created>
  <dcterms:modified xsi:type="dcterms:W3CDTF">2026-09-22T21:54:34Z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0x010100AC69417E05CD7E4E8F93429637220214</vt:lpwstr>
  </property>
</Properties>
</file>