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35"/>
  </p:notesMasterIdLst>
  <p:handoutMasterIdLst>
    <p:handoutMasterId r:id="rId36"/>
  </p:handoutMasterIdLst>
  <p:sldIdLst>
    <p:sldId id="266" r:id="rId2"/>
    <p:sldId id="409" r:id="rId3"/>
    <p:sldId id="347" r:id="rId4"/>
    <p:sldId id="322" r:id="rId5"/>
    <p:sldId id="334" r:id="rId6"/>
    <p:sldId id="333" r:id="rId7"/>
    <p:sldId id="350" r:id="rId8"/>
    <p:sldId id="395" r:id="rId9"/>
    <p:sldId id="425" r:id="rId10"/>
    <p:sldId id="396" r:id="rId11"/>
    <p:sldId id="421" r:id="rId12"/>
    <p:sldId id="403" r:id="rId13"/>
    <p:sldId id="590" r:id="rId14"/>
    <p:sldId id="404" r:id="rId15"/>
    <p:sldId id="591" r:id="rId16"/>
    <p:sldId id="416" r:id="rId17"/>
    <p:sldId id="417" r:id="rId18"/>
    <p:sldId id="387" r:id="rId19"/>
    <p:sldId id="386" r:id="rId20"/>
    <p:sldId id="391" r:id="rId21"/>
    <p:sldId id="398" r:id="rId22"/>
    <p:sldId id="397" r:id="rId23"/>
    <p:sldId id="400" r:id="rId24"/>
    <p:sldId id="589" r:id="rId25"/>
    <p:sldId id="419" r:id="rId26"/>
    <p:sldId id="361" r:id="rId27"/>
    <p:sldId id="424" r:id="rId28"/>
    <p:sldId id="323" r:id="rId29"/>
    <p:sldId id="412" r:id="rId30"/>
    <p:sldId id="422" r:id="rId31"/>
    <p:sldId id="423" r:id="rId32"/>
    <p:sldId id="360" r:id="rId33"/>
    <p:sldId id="420"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y Ryan" initials="CR" lastIdx="1" clrIdx="0"/>
  <p:cmAuthor id="1" name="Gary Jakobs" initials="GJ" lastIdx="5" clrIdx="1">
    <p:extLst>
      <p:ext uri="{19B8F6BF-5375-455C-9EA6-DF929625EA0E}">
        <p15:presenceInfo xmlns:p15="http://schemas.microsoft.com/office/powerpoint/2012/main" userId="S-1-5-21-4045000595-1048503424-2928202224-1116" providerId="AD"/>
      </p:ext>
    </p:extLst>
  </p:cmAuthor>
  <p:cmAuthor id="2" name="Julie Morgan" initials="JM" lastIdx="6" clrIdx="2">
    <p:extLst>
      <p:ext uri="{19B8F6BF-5375-455C-9EA6-DF929625EA0E}">
        <p15:presenceInfo xmlns:p15="http://schemas.microsoft.com/office/powerpoint/2012/main" userId="S-1-5-21-73586283-1844237615-839522115-12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53"/>
    <a:srgbClr val="B55F26"/>
    <a:srgbClr val="0E00CD"/>
    <a:srgbClr val="7C7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4884" autoAdjust="0"/>
  </p:normalViewPr>
  <p:slideViewPr>
    <p:cSldViewPr>
      <p:cViewPr varScale="1">
        <p:scale>
          <a:sx n="93" d="100"/>
          <a:sy n="93" d="100"/>
        </p:scale>
        <p:origin x="2028" y="18"/>
      </p:cViewPr>
      <p:guideLst>
        <p:guide orient="horz" pos="2160"/>
        <p:guide pos="2880"/>
      </p:guideLst>
    </p:cSldViewPr>
  </p:slideViewPr>
  <p:notesTextViewPr>
    <p:cViewPr>
      <p:scale>
        <a:sx n="3" d="2"/>
        <a:sy n="3" d="2"/>
      </p:scale>
      <p:origin x="0" y="0"/>
    </p:cViewPr>
  </p:notesTextViewPr>
  <p:sorterViewPr>
    <p:cViewPr varScale="1">
      <p:scale>
        <a:sx n="1" d="1"/>
        <a:sy n="1" d="1"/>
      </p:scale>
      <p:origin x="0" y="-606"/>
    </p:cViewPr>
  </p:sorterViewPr>
  <p:notesViewPr>
    <p:cSldViewPr>
      <p:cViewPr varScale="1">
        <p:scale>
          <a:sx n="76" d="100"/>
          <a:sy n="76" d="100"/>
        </p:scale>
        <p:origin x="-296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39" cy="464820"/>
          </a:xfrm>
          <a:prstGeom prst="rect">
            <a:avLst/>
          </a:prstGeom>
        </p:spPr>
        <p:txBody>
          <a:bodyPr vert="horz" lIns="92296" tIns="46147" rIns="92296" bIns="46147" rtlCol="0"/>
          <a:lstStyle>
            <a:lvl1pPr algn="l">
              <a:defRPr sz="1100"/>
            </a:lvl1pPr>
          </a:lstStyle>
          <a:p>
            <a:endParaRPr lang="en-US"/>
          </a:p>
        </p:txBody>
      </p:sp>
      <p:sp>
        <p:nvSpPr>
          <p:cNvPr id="3" name="Date Placeholder 2"/>
          <p:cNvSpPr>
            <a:spLocks noGrp="1"/>
          </p:cNvSpPr>
          <p:nvPr>
            <p:ph type="dt" sz="quarter" idx="1"/>
          </p:nvPr>
        </p:nvSpPr>
        <p:spPr>
          <a:xfrm>
            <a:off x="3970940" y="0"/>
            <a:ext cx="3037839" cy="464820"/>
          </a:xfrm>
          <a:prstGeom prst="rect">
            <a:avLst/>
          </a:prstGeom>
        </p:spPr>
        <p:txBody>
          <a:bodyPr vert="horz" lIns="92296" tIns="46147" rIns="92296" bIns="46147" rtlCol="0"/>
          <a:lstStyle>
            <a:lvl1pPr algn="r">
              <a:defRPr sz="1100"/>
            </a:lvl1pPr>
          </a:lstStyle>
          <a:p>
            <a:fld id="{7BE78899-998A-4D00-9D36-16609E3CDD6D}" type="datetimeFigureOut">
              <a:rPr lang="en-US" smtClean="0"/>
              <a:t>7/24/2023</a:t>
            </a:fld>
            <a:endParaRPr lang="en-US"/>
          </a:p>
        </p:txBody>
      </p:sp>
      <p:sp>
        <p:nvSpPr>
          <p:cNvPr id="4" name="Footer Placeholder 3"/>
          <p:cNvSpPr>
            <a:spLocks noGrp="1"/>
          </p:cNvSpPr>
          <p:nvPr>
            <p:ph type="ftr" sz="quarter" idx="2"/>
          </p:nvPr>
        </p:nvSpPr>
        <p:spPr>
          <a:xfrm>
            <a:off x="2" y="8829967"/>
            <a:ext cx="3037839" cy="464820"/>
          </a:xfrm>
          <a:prstGeom prst="rect">
            <a:avLst/>
          </a:prstGeom>
        </p:spPr>
        <p:txBody>
          <a:bodyPr vert="horz" lIns="92296" tIns="46147" rIns="92296" bIns="46147" rtlCol="0" anchor="b"/>
          <a:lstStyle>
            <a:lvl1pPr algn="l">
              <a:defRPr sz="1100"/>
            </a:lvl1pPr>
          </a:lstStyle>
          <a:p>
            <a:r>
              <a:rPr lang="en-US"/>
              <a:t>Fehr &amp; Peers</a:t>
            </a:r>
          </a:p>
        </p:txBody>
      </p:sp>
      <p:sp>
        <p:nvSpPr>
          <p:cNvPr id="5" name="Slide Number Placeholder 4"/>
          <p:cNvSpPr>
            <a:spLocks noGrp="1"/>
          </p:cNvSpPr>
          <p:nvPr>
            <p:ph type="sldNum" sz="quarter" idx="3"/>
          </p:nvPr>
        </p:nvSpPr>
        <p:spPr>
          <a:xfrm>
            <a:off x="3970940" y="8829967"/>
            <a:ext cx="3037839" cy="464820"/>
          </a:xfrm>
          <a:prstGeom prst="rect">
            <a:avLst/>
          </a:prstGeom>
        </p:spPr>
        <p:txBody>
          <a:bodyPr vert="horz" lIns="92296" tIns="46147" rIns="92296" bIns="46147" rtlCol="0" anchor="b"/>
          <a:lstStyle>
            <a:lvl1pPr algn="r">
              <a:defRPr sz="1100"/>
            </a:lvl1pPr>
          </a:lstStyle>
          <a:p>
            <a:fld id="{C6A8349F-C568-4AC5-9E77-ED162F99EF91}" type="slidenum">
              <a:rPr lang="en-US" smtClean="0"/>
              <a:t>‹#›</a:t>
            </a:fld>
            <a:endParaRPr lang="en-US"/>
          </a:p>
        </p:txBody>
      </p:sp>
    </p:spTree>
    <p:extLst>
      <p:ext uri="{BB962C8B-B14F-4D97-AF65-F5344CB8AC3E}">
        <p14:creationId xmlns:p14="http://schemas.microsoft.com/office/powerpoint/2010/main" val="301174649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39" cy="464820"/>
          </a:xfrm>
          <a:prstGeom prst="rect">
            <a:avLst/>
          </a:prstGeom>
        </p:spPr>
        <p:txBody>
          <a:bodyPr vert="horz" lIns="92296" tIns="46147" rIns="92296" bIns="46147" rtlCol="0"/>
          <a:lstStyle>
            <a:lvl1pPr algn="l">
              <a:defRPr sz="1100"/>
            </a:lvl1pPr>
          </a:lstStyle>
          <a:p>
            <a:endParaRPr lang="en-US"/>
          </a:p>
        </p:txBody>
      </p:sp>
      <p:sp>
        <p:nvSpPr>
          <p:cNvPr id="3" name="Date Placeholder 2"/>
          <p:cNvSpPr>
            <a:spLocks noGrp="1"/>
          </p:cNvSpPr>
          <p:nvPr>
            <p:ph type="dt" idx="1"/>
          </p:nvPr>
        </p:nvSpPr>
        <p:spPr>
          <a:xfrm>
            <a:off x="3970940" y="0"/>
            <a:ext cx="3037839" cy="464820"/>
          </a:xfrm>
          <a:prstGeom prst="rect">
            <a:avLst/>
          </a:prstGeom>
        </p:spPr>
        <p:txBody>
          <a:bodyPr vert="horz" lIns="92296" tIns="46147" rIns="92296" bIns="46147" rtlCol="0"/>
          <a:lstStyle>
            <a:lvl1pPr algn="r">
              <a:defRPr sz="1100"/>
            </a:lvl1pPr>
          </a:lstStyle>
          <a:p>
            <a:fld id="{C13B63E0-6348-4AB6-9DE6-C8FE27A6AA47}" type="datetimeFigureOut">
              <a:rPr lang="en-US" smtClean="0"/>
              <a:t>7/24/2023</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296" tIns="46147" rIns="92296" bIns="46147" rtlCol="0" anchor="ctr"/>
          <a:lstStyle/>
          <a:p>
            <a:endParaRPr lang="en-US"/>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2296" tIns="46147" rIns="92296" bIns="461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39" cy="464820"/>
          </a:xfrm>
          <a:prstGeom prst="rect">
            <a:avLst/>
          </a:prstGeom>
        </p:spPr>
        <p:txBody>
          <a:bodyPr vert="horz" lIns="92296" tIns="46147" rIns="92296" bIns="46147" rtlCol="0" anchor="b"/>
          <a:lstStyle>
            <a:lvl1pPr algn="l">
              <a:defRPr sz="1100"/>
            </a:lvl1pPr>
          </a:lstStyle>
          <a:p>
            <a:r>
              <a:rPr lang="en-US"/>
              <a:t>Fehr &amp; Peers</a:t>
            </a:r>
          </a:p>
        </p:txBody>
      </p:sp>
      <p:sp>
        <p:nvSpPr>
          <p:cNvPr id="7" name="Slide Number Placeholder 6"/>
          <p:cNvSpPr>
            <a:spLocks noGrp="1"/>
          </p:cNvSpPr>
          <p:nvPr>
            <p:ph type="sldNum" sz="quarter" idx="5"/>
          </p:nvPr>
        </p:nvSpPr>
        <p:spPr>
          <a:xfrm>
            <a:off x="3970940" y="8829967"/>
            <a:ext cx="3037839" cy="464820"/>
          </a:xfrm>
          <a:prstGeom prst="rect">
            <a:avLst/>
          </a:prstGeom>
        </p:spPr>
        <p:txBody>
          <a:bodyPr vert="horz" lIns="92296" tIns="46147" rIns="92296" bIns="46147" rtlCol="0" anchor="b"/>
          <a:lstStyle>
            <a:lvl1pPr algn="r">
              <a:defRPr sz="1100"/>
            </a:lvl1pPr>
          </a:lstStyle>
          <a:p>
            <a:fld id="{6DBF96BB-D155-4BC6-94A6-E0C0B226E576}" type="slidenum">
              <a:rPr lang="en-US" smtClean="0"/>
              <a:t>‹#›</a:t>
            </a:fld>
            <a:endParaRPr lang="en-US"/>
          </a:p>
        </p:txBody>
      </p:sp>
    </p:spTree>
    <p:extLst>
      <p:ext uri="{BB962C8B-B14F-4D97-AF65-F5344CB8AC3E}">
        <p14:creationId xmlns:p14="http://schemas.microsoft.com/office/powerpoint/2010/main" val="949876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1</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2300220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10</a:t>
            </a:fld>
            <a:endParaRPr lang="en-US" dirty="0"/>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67552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different data sources for large-scale analysis have been mentioned. They each have pros and cons, but the MTC model outputs balances them well.</a:t>
            </a:r>
            <a:endParaRPr lang="en-US" baseline="0" dirty="0"/>
          </a:p>
          <a:p>
            <a:endParaRPr lang="en-US" baseline="0" dirty="0"/>
          </a:p>
          <a:p>
            <a:pPr lvl="1"/>
            <a:r>
              <a:rPr lang="en-US" sz="1200" kern="1200" dirty="0">
                <a:solidFill>
                  <a:schemeClr val="tx1"/>
                </a:solidFill>
                <a:effectLst/>
                <a:latin typeface="+mn-lt"/>
                <a:ea typeface="+mn-ea"/>
                <a:cs typeface="+mn-cs"/>
              </a:rPr>
              <a:t>MTC’s Travel Model One is a locally calibrated model with sufficient roadway network and land use detail within Marin County for VMT quantification.  The model provides the capability to quantify per-resident and per-worker VMT in accordance with the most recent OPR guidelines.</a:t>
            </a:r>
          </a:p>
          <a:p>
            <a:pPr lvl="1"/>
            <a:r>
              <a:rPr lang="en-US" sz="1200" b="1" kern="1200" dirty="0">
                <a:solidFill>
                  <a:schemeClr val="tx1"/>
                </a:solidFill>
                <a:effectLst/>
                <a:latin typeface="+mn-lt"/>
                <a:ea typeface="+mn-ea"/>
                <a:cs typeface="+mn-cs"/>
              </a:rPr>
              <a:t>But, is it up to the lead agency to decide on what methodology they want to use (need to have substantial evidence)</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They need to decide how to forecast VMT and must base their thresholds on this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BF96BB-D155-4BC6-94A6-E0C0B226E576}" type="slidenum">
              <a:rPr lang="en-US" smtClean="0"/>
              <a:t>11</a:t>
            </a:fld>
            <a:endParaRPr lang="en-US" dirty="0"/>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1829331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OPR Guidance</a:t>
            </a:r>
            <a:endParaRPr lang="en-US" baseline="0" dirty="0"/>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Land use threshold recommendation 15% below existing regional or city VMT/capita for residential, 15% below existing regional</a:t>
            </a:r>
            <a:r>
              <a:rPr lang="en-US" sz="1200" kern="1200" baseline="0" dirty="0">
                <a:solidFill>
                  <a:schemeClr val="tx1"/>
                </a:solidFill>
                <a:effectLst/>
                <a:latin typeface="+mn-lt"/>
                <a:ea typeface="+mn-ea"/>
                <a:cs typeface="+mn-cs"/>
              </a:rPr>
              <a:t> VMT/capita for office</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Transportation threshold recommendation is being revised due to issues/errors with the current approach</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indent="0">
              <a:buFont typeface="Arial" panose="020B0604020202020204" pitchFamily="34" charset="0"/>
              <a:buNone/>
            </a:pPr>
            <a:r>
              <a:rPr lang="en-US" sz="1200" u="sng" kern="1200" baseline="0" dirty="0">
                <a:solidFill>
                  <a:schemeClr val="tx1"/>
                </a:solidFill>
                <a:effectLst/>
                <a:latin typeface="+mn-lt"/>
                <a:ea typeface="+mn-ea"/>
                <a:cs typeface="+mn-cs"/>
              </a:rPr>
              <a:t>Use of ‘existing’ equates to baseline so it is always moving forward in time.</a:t>
            </a:r>
          </a:p>
          <a:p>
            <a:endParaRPr lang="en-US" dirty="0"/>
          </a:p>
          <a:p>
            <a:r>
              <a:rPr lang="en-US" sz="800" u="sng" dirty="0"/>
              <a:t>OPR Evidence</a:t>
            </a:r>
          </a:p>
          <a:p>
            <a:r>
              <a:rPr lang="en-US" sz="800" dirty="0"/>
              <a:t>California Air Resources Board established long-term reduction targets for the largest regions in the state that ranged from 13 to 16 percent. </a:t>
            </a:r>
          </a:p>
          <a:p>
            <a:endParaRPr lang="en-US" sz="800" dirty="0"/>
          </a:p>
          <a:p>
            <a:r>
              <a:rPr lang="en-US" sz="800" dirty="0"/>
              <a:t>Caltrans has developed a statewide VMT reduction target in its Strategic Management Plan.  Specifically, it calls for a 15 percent reduction in VMT, compared to 2010 levels, by 2020. </a:t>
            </a:r>
          </a:p>
          <a:p>
            <a:endParaRPr lang="en-US" sz="800" dirty="0"/>
          </a:p>
          <a:p>
            <a:r>
              <a:rPr lang="en-US" sz="800" dirty="0"/>
              <a:t>Fifteen percent reductions in VMT are typically achievable at the project level in a variety of place types.  (Quantifying Greenhouse Gas Measures, p. 55 CAPCOA, 2010).   </a:t>
            </a:r>
          </a:p>
          <a:p>
            <a:endParaRPr lang="en-US" sz="800" dirty="0"/>
          </a:p>
          <a:p>
            <a:endParaRPr lang="en-US"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12</a:t>
            </a:fld>
            <a:endParaRPr lang="en-US" dirty="0"/>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3964327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OPR Guidance</a:t>
            </a:r>
            <a:endParaRPr lang="en-US" baseline="0" dirty="0"/>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Land use threshold recommendation 15% below existing regional or city VMT/capita for residential, 15% below existing regional</a:t>
            </a:r>
            <a:r>
              <a:rPr lang="en-US" sz="1200" kern="1200" baseline="0" dirty="0">
                <a:solidFill>
                  <a:schemeClr val="tx1"/>
                </a:solidFill>
                <a:effectLst/>
                <a:latin typeface="+mn-lt"/>
                <a:ea typeface="+mn-ea"/>
                <a:cs typeface="+mn-cs"/>
              </a:rPr>
              <a:t> VMT/capita for office</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Transportation threshold recommendation is being revised due to issues/errors with the current approach</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indent="0">
              <a:buFont typeface="Arial" panose="020B0604020202020204" pitchFamily="34" charset="0"/>
              <a:buNone/>
            </a:pPr>
            <a:r>
              <a:rPr lang="en-US" sz="1200" u="sng" kern="1200" baseline="0" dirty="0">
                <a:solidFill>
                  <a:schemeClr val="tx1"/>
                </a:solidFill>
                <a:effectLst/>
                <a:latin typeface="+mn-lt"/>
                <a:ea typeface="+mn-ea"/>
                <a:cs typeface="+mn-cs"/>
              </a:rPr>
              <a:t>Use of ‘existing’ equates to baseline so it is always moving forward in time.</a:t>
            </a:r>
          </a:p>
          <a:p>
            <a:endParaRPr lang="en-US" dirty="0"/>
          </a:p>
          <a:p>
            <a:r>
              <a:rPr lang="en-US" sz="800" u="sng" dirty="0"/>
              <a:t>OPR Evidence</a:t>
            </a:r>
          </a:p>
          <a:p>
            <a:r>
              <a:rPr lang="en-US" sz="800" dirty="0"/>
              <a:t>California Air Resources Board established long-term reduction targets for the largest regions in the state that ranged from 13 to 16 percent. </a:t>
            </a:r>
          </a:p>
          <a:p>
            <a:endParaRPr lang="en-US" sz="800" dirty="0"/>
          </a:p>
          <a:p>
            <a:r>
              <a:rPr lang="en-US" sz="800" dirty="0"/>
              <a:t>Caltrans has developed a statewide VMT reduction target in its Strategic Management Plan.  Specifically, it calls for a 15 percent reduction in VMT, compared to 2010 levels, by 2020. </a:t>
            </a:r>
          </a:p>
          <a:p>
            <a:endParaRPr lang="en-US" sz="800" dirty="0"/>
          </a:p>
          <a:p>
            <a:r>
              <a:rPr lang="en-US" sz="800" dirty="0"/>
              <a:t>Fifteen percent reductions in VMT are typically achievable at the project level in a variety of place types.  (Quantifying Greenhouse Gas Measures, p. 55 CAPCOA, 2010).   </a:t>
            </a:r>
          </a:p>
          <a:p>
            <a:endParaRPr lang="en-US" sz="800" dirty="0"/>
          </a:p>
          <a:p>
            <a:endParaRPr lang="en-US"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13</a:t>
            </a:fld>
            <a:endParaRPr lang="en-US" dirty="0"/>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2367921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OPR Guidance</a:t>
            </a:r>
            <a:endParaRPr lang="en-US" baseline="0" dirty="0"/>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Land use threshold recommendation 15% below existing regional or city VMT/capita for residential, 15% below existing regional</a:t>
            </a:r>
            <a:r>
              <a:rPr lang="en-US" sz="1200" kern="1200" baseline="0" dirty="0">
                <a:solidFill>
                  <a:schemeClr val="tx1"/>
                </a:solidFill>
                <a:effectLst/>
                <a:latin typeface="+mn-lt"/>
                <a:ea typeface="+mn-ea"/>
                <a:cs typeface="+mn-cs"/>
              </a:rPr>
              <a:t> VMT/capita for office</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Transportation threshold recommendation is being revised due to issues/errors with the current approach</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indent="0">
              <a:buFont typeface="Arial" panose="020B0604020202020204" pitchFamily="34" charset="0"/>
              <a:buNone/>
            </a:pPr>
            <a:r>
              <a:rPr lang="en-US" sz="1200" u="sng" kern="1200" baseline="0" dirty="0">
                <a:solidFill>
                  <a:schemeClr val="tx1"/>
                </a:solidFill>
                <a:effectLst/>
                <a:latin typeface="+mn-lt"/>
                <a:ea typeface="+mn-ea"/>
                <a:cs typeface="+mn-cs"/>
              </a:rPr>
              <a:t>Use of ‘existing’ equates to baseline so it is always moving forward in time.</a:t>
            </a:r>
          </a:p>
          <a:p>
            <a:endParaRPr lang="en-US" dirty="0"/>
          </a:p>
          <a:p>
            <a:r>
              <a:rPr lang="en-US" sz="800" u="sng" dirty="0"/>
              <a:t>OPR Evidence</a:t>
            </a:r>
          </a:p>
          <a:p>
            <a:r>
              <a:rPr lang="en-US" sz="800" dirty="0"/>
              <a:t>California Air Resources Board established long-term reduction targets for the largest regions in the state that ranged from 13 to 16 percent. </a:t>
            </a:r>
          </a:p>
          <a:p>
            <a:endParaRPr lang="en-US" sz="800" dirty="0"/>
          </a:p>
          <a:p>
            <a:r>
              <a:rPr lang="en-US" sz="800" dirty="0"/>
              <a:t>Caltrans has developed a statewide VMT reduction target in its Strategic Management Plan.  Specifically, it calls for a 15 percent reduction in VMT, compared to 2010 levels, by 2020. </a:t>
            </a:r>
          </a:p>
          <a:p>
            <a:endParaRPr lang="en-US" sz="800" dirty="0"/>
          </a:p>
          <a:p>
            <a:r>
              <a:rPr lang="en-US" sz="800" dirty="0"/>
              <a:t>Fifteen percent reductions in VMT are typically achievable at the project level in a variety of place types.  (Quantifying Greenhouse Gas Measures, p. 55 CAPCOA, 2010).   </a:t>
            </a:r>
          </a:p>
          <a:p>
            <a:endParaRPr lang="en-US" sz="800" dirty="0"/>
          </a:p>
          <a:p>
            <a:endParaRPr lang="en-US"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14</a:t>
            </a:fld>
            <a:endParaRPr lang="en-US" dirty="0"/>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228358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OPR Guidance</a:t>
            </a:r>
            <a:endParaRPr lang="en-US" baseline="0" dirty="0"/>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Land use threshold recommendation 15% below existing regional or city VMT/capita for residential, 15% below existing regional</a:t>
            </a:r>
            <a:r>
              <a:rPr lang="en-US" sz="1200" kern="1200" baseline="0" dirty="0">
                <a:solidFill>
                  <a:schemeClr val="tx1"/>
                </a:solidFill>
                <a:effectLst/>
                <a:latin typeface="+mn-lt"/>
                <a:ea typeface="+mn-ea"/>
                <a:cs typeface="+mn-cs"/>
              </a:rPr>
              <a:t> VMT/capita for office</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Transportation threshold recommendation is being revised due to issues/errors with the current approach</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indent="0">
              <a:buFont typeface="Arial" panose="020B0604020202020204" pitchFamily="34" charset="0"/>
              <a:buNone/>
            </a:pPr>
            <a:r>
              <a:rPr lang="en-US" sz="1200" u="sng" kern="1200" baseline="0" dirty="0">
                <a:solidFill>
                  <a:schemeClr val="tx1"/>
                </a:solidFill>
                <a:effectLst/>
                <a:latin typeface="+mn-lt"/>
                <a:ea typeface="+mn-ea"/>
                <a:cs typeface="+mn-cs"/>
              </a:rPr>
              <a:t>Use of ‘existing’ equates to baseline so it is always moving forward in time.</a:t>
            </a:r>
          </a:p>
          <a:p>
            <a:endParaRPr lang="en-US" dirty="0"/>
          </a:p>
          <a:p>
            <a:r>
              <a:rPr lang="en-US" sz="800" u="sng" dirty="0"/>
              <a:t>OPR Evidence</a:t>
            </a:r>
          </a:p>
          <a:p>
            <a:r>
              <a:rPr lang="en-US" sz="800" dirty="0"/>
              <a:t>California Air Resources Board established long-term reduction targets for the largest regions in the state that ranged from 13 to 16 percent. </a:t>
            </a:r>
          </a:p>
          <a:p>
            <a:endParaRPr lang="en-US" sz="800" dirty="0"/>
          </a:p>
          <a:p>
            <a:r>
              <a:rPr lang="en-US" sz="800" dirty="0"/>
              <a:t>Caltrans has developed a statewide VMT reduction target in its Strategic Management Plan.  Specifically, it calls for a 15 percent reduction in VMT, compared to 2010 levels, by 2020. </a:t>
            </a:r>
          </a:p>
          <a:p>
            <a:endParaRPr lang="en-US" sz="800" dirty="0"/>
          </a:p>
          <a:p>
            <a:r>
              <a:rPr lang="en-US" sz="800" dirty="0"/>
              <a:t>Fifteen percent reductions in VMT are typically achievable at the project level in a variety of place types.  (Quantifying Greenhouse Gas Measures, p. 55 CAPCOA, 2010).   </a:t>
            </a:r>
          </a:p>
          <a:p>
            <a:endParaRPr lang="en-US" sz="800" dirty="0"/>
          </a:p>
          <a:p>
            <a:endParaRPr lang="en-US"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15</a:t>
            </a:fld>
            <a:endParaRPr lang="en-US" dirty="0"/>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666137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16</a:t>
            </a:fld>
            <a:endParaRPr lang="en-US" dirty="0"/>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42720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17</a:t>
            </a:fld>
            <a:endParaRPr lang="en-US" dirty="0"/>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442868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BF96BB-D155-4BC6-94A6-E0C0B226E576}" type="slidenum">
              <a:rPr lang="en-US" smtClean="0"/>
              <a:t>18</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1198433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http://analytics.mtc.ca.gov/foswiki/Main/PlanBayAreaVmtPerCapita;</a:t>
            </a:r>
          </a:p>
          <a:p>
            <a:r>
              <a:rPr lang="en-US" dirty="0"/>
              <a:t> also,</a:t>
            </a:r>
            <a:r>
              <a:rPr lang="en-US" baseline="0" dirty="0"/>
              <a:t> projects that generate less than 110 DAILY trips may be exempt</a:t>
            </a:r>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19</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2220521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Legislature has become more active in directing CEQA analysis.  Following AB 32, SB 97 introduced </a:t>
            </a:r>
            <a:r>
              <a:rPr lang="en-US" dirty="0" err="1"/>
              <a:t>GHG</a:t>
            </a:r>
            <a:r>
              <a:rPr lang="en-US" baseline="0" dirty="0"/>
              <a:t> analysis as a mandatory requirement in CEQA.  SB 375 and SB 226 provided CEQA relief for infill projects.  Other laws attempted to provide CEQA relief for active transportation projects.  SB 743 unique in that it eliminates a metric and adds a new one along with direction to </a:t>
            </a:r>
            <a:r>
              <a:rPr lang="en-US" baseline="0" dirty="0" err="1"/>
              <a:t>OPR</a:t>
            </a:r>
            <a:r>
              <a:rPr lang="en-US" baseline="0" dirty="0"/>
              <a:t> to develop guidance on methodology and thresholds for the new metric.  Previously, this was done under the discretion of lead agencies.</a:t>
            </a:r>
            <a:endParaRPr lang="en-US" dirty="0"/>
          </a:p>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2</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3019273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20</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2929348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Several different model types</a:t>
            </a:r>
            <a:r>
              <a:rPr lang="en-US" sz="1200" kern="1200" baseline="0" dirty="0">
                <a:solidFill>
                  <a:schemeClr val="tx1"/>
                </a:solidFill>
                <a:effectLst/>
                <a:latin typeface="+mn-lt"/>
                <a:ea typeface="+mn-ea"/>
                <a:cs typeface="+mn-cs"/>
              </a:rPr>
              <a:t> allow for different definitions of which trips are associated with a project. For instance, Activity-Based modeling models individual level trips, while trip based modeling takes aggregate trips from a given land use. Simplest of all is to use area averages for a given project type, for both trip generation and trip length.</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Activity-based model </a:t>
            </a:r>
          </a:p>
          <a:p>
            <a:pPr lvl="2"/>
            <a:r>
              <a:rPr lang="en-US" sz="1200" u="sng" kern="1200" dirty="0">
                <a:solidFill>
                  <a:schemeClr val="tx1"/>
                </a:solidFill>
                <a:effectLst/>
                <a:latin typeface="+mn-lt"/>
                <a:ea typeface="+mn-ea"/>
                <a:cs typeface="+mn-cs"/>
              </a:rPr>
              <a:t>Models individual persons and the trip</a:t>
            </a:r>
            <a:r>
              <a:rPr lang="en-US" sz="1200" kern="1200" dirty="0">
                <a:solidFill>
                  <a:schemeClr val="tx1"/>
                </a:solidFill>
                <a:effectLst/>
                <a:latin typeface="+mn-lt"/>
                <a:ea typeface="+mn-ea"/>
                <a:cs typeface="+mn-cs"/>
              </a:rPr>
              <a:t>s each person makes throughout the day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Trip-based model</a:t>
            </a:r>
          </a:p>
          <a:p>
            <a:pPr lvl="2"/>
            <a:r>
              <a:rPr lang="en-US" sz="1200" kern="1200" dirty="0">
                <a:solidFill>
                  <a:schemeClr val="tx1"/>
                </a:solidFill>
                <a:effectLst/>
                <a:latin typeface="+mn-lt"/>
                <a:ea typeface="+mn-ea"/>
                <a:cs typeface="+mn-cs"/>
              </a:rPr>
              <a:t>Models an aggregation of the types of trips generated by specific land uses </a:t>
            </a:r>
            <a:r>
              <a:rPr lang="en-US" sz="1200" u="sng" kern="1200" dirty="0">
                <a:solidFill>
                  <a:schemeClr val="tx1"/>
                </a:solidFill>
                <a:effectLst/>
                <a:latin typeface="+mn-lt"/>
                <a:ea typeface="+mn-ea"/>
                <a:cs typeface="+mn-cs"/>
              </a:rPr>
              <a:t>(producers and attractors)</a:t>
            </a:r>
          </a:p>
          <a:p>
            <a:pPr lvl="1"/>
            <a:r>
              <a:rPr lang="en-US" sz="1200" kern="1200" dirty="0">
                <a:solidFill>
                  <a:schemeClr val="tx1"/>
                </a:solidFill>
                <a:effectLst/>
                <a:latin typeface="+mn-lt"/>
                <a:ea typeface="+mn-ea"/>
                <a:cs typeface="+mn-cs"/>
              </a:rPr>
              <a:t>Spreadsheet-based method </a:t>
            </a:r>
          </a:p>
          <a:p>
            <a:pPr lvl="2"/>
            <a:r>
              <a:rPr lang="en-US" sz="1200" kern="1200" dirty="0">
                <a:solidFill>
                  <a:schemeClr val="tx1"/>
                </a:solidFill>
                <a:effectLst/>
                <a:latin typeface="+mn-lt"/>
                <a:ea typeface="+mn-ea"/>
                <a:cs typeface="+mn-cs"/>
              </a:rPr>
              <a:t>Relies on traffic counts and average trip lengths for nearby similar uses </a:t>
            </a:r>
            <a:r>
              <a:rPr lang="en-US" sz="1200" u="sng" kern="1200" dirty="0">
                <a:solidFill>
                  <a:schemeClr val="tx1"/>
                </a:solidFill>
                <a:effectLst/>
                <a:latin typeface="+mn-lt"/>
                <a:ea typeface="+mn-ea"/>
                <a:cs typeface="+mn-cs"/>
              </a:rPr>
              <a:t>(most straightforward methodology)</a:t>
            </a:r>
          </a:p>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21</a:t>
            </a:fld>
            <a:endParaRPr lang="en-US" dirty="0"/>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3800314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VMT is a relatively simple metric </a:t>
            </a:r>
            <a:r>
              <a:rPr lang="en-US" baseline="0" dirty="0"/>
              <a:t>to calculate since it involves only two variables.  </a:t>
            </a:r>
            <a:r>
              <a:rPr lang="en-US" u="sng" baseline="0" dirty="0"/>
              <a:t>Either trips multiplied by trip length or volume on a roadway link multiplied by the roadway link length</a:t>
            </a:r>
            <a:r>
              <a:rPr lang="en-US" baseline="0" dirty="0"/>
              <a:t>.  However, there are a wide variety of ways to express the metric in variable form and multiple accounting methods for how to track VMT between land uses.</a:t>
            </a:r>
          </a:p>
          <a:p>
            <a:endParaRPr lang="en-US" dirty="0"/>
          </a:p>
          <a:p>
            <a:r>
              <a:rPr lang="en-US" u="sng" dirty="0"/>
              <a:t>Two</a:t>
            </a:r>
            <a:r>
              <a:rPr lang="en-US" u="sng" baseline="0" dirty="0"/>
              <a:t> key things to think about are how we determine which trips are relevant to a given project, as well as the length of those trips; which we will get to. </a:t>
            </a:r>
            <a:endParaRPr lang="en-US" u="sng" dirty="0"/>
          </a:p>
        </p:txBody>
      </p:sp>
      <p:sp>
        <p:nvSpPr>
          <p:cNvPr id="4" name="Slide Number Placeholder 3"/>
          <p:cNvSpPr>
            <a:spLocks noGrp="1"/>
          </p:cNvSpPr>
          <p:nvPr>
            <p:ph type="sldNum" sz="quarter" idx="10"/>
          </p:nvPr>
        </p:nvSpPr>
        <p:spPr/>
        <p:txBody>
          <a:bodyPr/>
          <a:lstStyle/>
          <a:p>
            <a:fld id="{6DBF96BB-D155-4BC6-94A6-E0C0B226E576}" type="slidenum">
              <a:rPr lang="en-US" smtClean="0"/>
              <a:t>22</a:t>
            </a:fld>
            <a:endParaRPr lang="en-US" dirty="0"/>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2098674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Origin-Destination</a:t>
            </a:r>
            <a:r>
              <a:rPr lang="en-US" baseline="0" dirty="0"/>
              <a:t> methods (or full accounting method) estimates or forecasts </a:t>
            </a:r>
            <a:r>
              <a:rPr lang="en-US" u="sng" baseline="0" dirty="0"/>
              <a:t>VMT based on all trips that have at least one end in a project analysis location</a:t>
            </a:r>
            <a:r>
              <a:rPr lang="en-US" baseline="0" dirty="0"/>
              <a:t>.  In this example the project analysis location is Citrus Heights, CA so the OD method estimates VMT based on all trips that have at least one trip end in the City and accounts for the full length of those trips within the greater SACOG region.  This method should be used for GHG and energy impact analysis </a:t>
            </a:r>
            <a:r>
              <a:rPr lang="en-US" u="sng" baseline="0" dirty="0"/>
              <a:t>and is now being specified by OPR as the preferred method for SB 743</a:t>
            </a:r>
            <a:r>
              <a:rPr lang="en-US" baseline="0" dirty="0"/>
              <a:t>.  Notice that this method generates 1.4 million VMT compared to the boundary method estimate of about 1.0 million.  Hence, environmental documents may be required to have multiple VMT estimates, which could cause confusion unless fully explained.</a:t>
            </a:r>
          </a:p>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23</a:t>
            </a:fld>
            <a:endParaRPr lang="en-US" dirty="0"/>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404214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BF96BB-D155-4BC6-94A6-E0C0B226E576}" type="slidenum">
              <a:rPr lang="en-US" smtClean="0"/>
              <a:t>24</a:t>
            </a:fld>
            <a:endParaRPr lang="en-US" dirty="0"/>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1575902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BF96BB-D155-4BC6-94A6-E0C0B226E576}" type="slidenum">
              <a:rPr lang="en-US" smtClean="0"/>
              <a:t>25</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2949530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BF96BB-D155-4BC6-94A6-E0C0B226E576}" type="slidenum">
              <a:rPr lang="en-US" smtClean="0"/>
              <a:t>26</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3444520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Variants</a:t>
            </a:r>
            <a:r>
              <a:rPr lang="en-US" sz="1200" kern="1200" baseline="0" dirty="0">
                <a:solidFill>
                  <a:schemeClr val="tx1"/>
                </a:solidFill>
                <a:effectLst/>
                <a:latin typeface="+mn-lt"/>
                <a:ea typeface="+mn-ea"/>
                <a:cs typeface="+mn-cs"/>
              </a:rPr>
              <a:t> of the O-D method: </a:t>
            </a:r>
            <a:r>
              <a:rPr lang="en-US" sz="1200" kern="1200" dirty="0">
                <a:solidFill>
                  <a:schemeClr val="tx1"/>
                </a:solidFill>
                <a:effectLst/>
                <a:latin typeface="+mn-lt"/>
                <a:ea typeface="+mn-ea"/>
                <a:cs typeface="+mn-cs"/>
              </a:rPr>
              <a:t>Full accounting method vs. shared-accounting method</a:t>
            </a:r>
          </a:p>
          <a:p>
            <a:pPr lvl="1"/>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Full accounting – allocating all VMT generated by a project to the project itself</a:t>
            </a:r>
          </a:p>
          <a:p>
            <a:pPr lvl="2"/>
            <a:r>
              <a:rPr lang="en-US" sz="1200" kern="1200" dirty="0">
                <a:solidFill>
                  <a:schemeClr val="tx1"/>
                </a:solidFill>
                <a:effectLst/>
                <a:latin typeface="+mn-lt"/>
                <a:ea typeface="+mn-ea"/>
                <a:cs typeface="+mn-cs"/>
              </a:rPr>
              <a:t>Shared-accounting – sharing VMT between the originating land use and the destination land use</a:t>
            </a:r>
          </a:p>
          <a:p>
            <a:pPr lvl="2"/>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Shared</a:t>
            </a:r>
            <a:r>
              <a:rPr lang="en-US" sz="1200" kern="1200" baseline="0" dirty="0">
                <a:solidFill>
                  <a:schemeClr val="tx1"/>
                </a:solidFill>
                <a:effectLst/>
                <a:latin typeface="+mn-lt"/>
                <a:ea typeface="+mn-ea"/>
                <a:cs typeface="+mn-cs"/>
              </a:rPr>
              <a:t> accounting may also incorporate VMT effects, rather than just the trips associated with a land use.</a:t>
            </a:r>
            <a:endParaRPr lang="en-US" sz="1200" kern="1200" dirty="0">
              <a:solidFill>
                <a:schemeClr val="tx1"/>
              </a:solidFill>
              <a:effectLst/>
              <a:latin typeface="+mn-lt"/>
              <a:ea typeface="+mn-ea"/>
              <a:cs typeface="+mn-cs"/>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Also, big data should be considered when accuracy is a premium.  This data relies on mobile devices to track people and can be used to estimate trip generation activity and trip lengths with high levels of statistical accuracy.</a:t>
            </a:r>
          </a:p>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27</a:t>
            </a:fld>
            <a:endParaRPr lang="en-US" dirty="0"/>
          </a:p>
        </p:txBody>
      </p:sp>
      <p:sp>
        <p:nvSpPr>
          <p:cNvPr id="5" name="Date Placeholder 4"/>
          <p:cNvSpPr>
            <a:spLocks noGrp="1"/>
          </p:cNvSpPr>
          <p:nvPr>
            <p:ph type="dt" idx="11"/>
          </p:nvPr>
        </p:nvSpPr>
        <p:spPr/>
        <p:txBody>
          <a:bodyPr/>
          <a:lstStyle/>
          <a:p>
            <a:r>
              <a:rPr lang="en-US"/>
              <a:t>3/16/2017</a:t>
            </a:r>
            <a:endParaRPr lang="en-US" dirty="0"/>
          </a:p>
        </p:txBody>
      </p:sp>
      <p:sp>
        <p:nvSpPr>
          <p:cNvPr id="6" name="Footer Placeholder 5"/>
          <p:cNvSpPr>
            <a:spLocks noGrp="1"/>
          </p:cNvSpPr>
          <p:nvPr>
            <p:ph type="ftr" sz="quarter" idx="12"/>
          </p:nvPr>
        </p:nvSpPr>
        <p:spPr/>
        <p:txBody>
          <a:bodyPr/>
          <a:lstStyle/>
          <a:p>
            <a:r>
              <a:rPr lang="en-US"/>
              <a:t>Fehr &amp; Peers</a:t>
            </a:r>
          </a:p>
        </p:txBody>
      </p:sp>
    </p:spTree>
    <p:extLst>
      <p:ext uri="{BB962C8B-B14F-4D97-AF65-F5344CB8AC3E}">
        <p14:creationId xmlns:p14="http://schemas.microsoft.com/office/powerpoint/2010/main" val="4175514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28</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820935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29</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152510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3</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649902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30</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343458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31</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1843677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32</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4121094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33</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181849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Legislative intent is important because subsequent actions</a:t>
            </a:r>
            <a:r>
              <a:rPr lang="en-US" baseline="0" dirty="0"/>
              <a:t> in developing guidance or applying to projects will likely be measured by this language when legal challenges occur.</a:t>
            </a:r>
            <a:endParaRPr lang="en-US" dirty="0"/>
          </a:p>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4</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413485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Delay</a:t>
            </a:r>
            <a:r>
              <a:rPr lang="en-US" baseline="0" dirty="0"/>
              <a:t>/LOS no longer the sole basis for impact significance.</a:t>
            </a:r>
          </a:p>
          <a:p>
            <a:endParaRPr lang="en-US" baseline="0" dirty="0"/>
          </a:p>
          <a:p>
            <a:r>
              <a:rPr lang="en-US" baseline="0" dirty="0"/>
              <a:t>VMT new metric that comes with </a:t>
            </a:r>
            <a:r>
              <a:rPr lang="en-US" baseline="0" dirty="0" err="1"/>
              <a:t>OPR</a:t>
            </a:r>
            <a:r>
              <a:rPr lang="en-US" baseline="0" dirty="0"/>
              <a:t> guidance on methodology and significance thresholds.</a:t>
            </a:r>
          </a:p>
          <a:p>
            <a:endParaRPr lang="en-US" baseline="0" dirty="0"/>
          </a:p>
          <a:p>
            <a:r>
              <a:rPr lang="en-US" baseline="0" dirty="0"/>
              <a:t>Elimination of LOS raises potential concerns that traffic safety issues previously addressed through traffic operations analysis will no longer be evaluated.  Hence, some agencies including Caltrans are assessing whether safety impact analysis changes are needed.  </a:t>
            </a:r>
            <a:r>
              <a:rPr lang="en-US" baseline="0" dirty="0" err="1"/>
              <a:t>OPR</a:t>
            </a:r>
            <a:r>
              <a:rPr lang="en-US" baseline="0" dirty="0"/>
              <a:t> desires no change to occur since SB 743 did not require a change and has provided information in their Technical Advisory about low-VMT generating communities creating fewer safety problems.</a:t>
            </a:r>
          </a:p>
          <a:p>
            <a:endParaRPr lang="en-US" baseline="0" dirty="0"/>
          </a:p>
          <a:p>
            <a:r>
              <a:rPr lang="en-US" baseline="0" dirty="0"/>
              <a:t>Biggest change for cities/counties and developers is that VMT impact analysis in the transportation section requires mitigation in the form of project changes or the addition of a </a:t>
            </a:r>
            <a:r>
              <a:rPr lang="en-US" baseline="0" dirty="0" err="1"/>
              <a:t>TDM</a:t>
            </a:r>
            <a:r>
              <a:rPr lang="en-US" baseline="0" dirty="0"/>
              <a:t> program.  Project changes include physical design elements including density, diversity of uses, distance to transit, demographics, development scale to name a few.  This creates a potential conflict with developer objectives if the recommended mitigation measures are not sensitive to economic and market factors.</a:t>
            </a:r>
          </a:p>
          <a:p>
            <a:endParaRPr lang="en-US" dirty="0"/>
          </a:p>
          <a:p>
            <a:r>
              <a:rPr lang="en-US" dirty="0"/>
              <a:t>CASE LAW</a:t>
            </a:r>
          </a:p>
          <a:p>
            <a:r>
              <a:rPr lang="en-US" dirty="0"/>
              <a:t>NEPA</a:t>
            </a:r>
          </a:p>
          <a:p>
            <a:pPr lvl="1"/>
            <a:r>
              <a:rPr lang="en-US" i="1" dirty="0"/>
              <a:t>Conservation Law Found. v. FHA </a:t>
            </a:r>
            <a:r>
              <a:rPr lang="en-US" dirty="0"/>
              <a:t>(2007) 630 F. Supp. 2d 183</a:t>
            </a:r>
          </a:p>
          <a:p>
            <a:r>
              <a:rPr lang="en-US" dirty="0"/>
              <a:t>CEQA</a:t>
            </a:r>
          </a:p>
          <a:p>
            <a:pPr lvl="1"/>
            <a:r>
              <a:rPr lang="en-US" i="1" dirty="0"/>
              <a:t>Cal. Clean Energy Comm. v. Woodland </a:t>
            </a:r>
            <a:r>
              <a:rPr lang="en-US" dirty="0"/>
              <a:t>(2014) 225 Cal.App.4th 173 </a:t>
            </a:r>
          </a:p>
          <a:p>
            <a:pPr lvl="1"/>
            <a:r>
              <a:rPr lang="en-US" i="1" dirty="0"/>
              <a:t>Cleveland Nat’l Forest </a:t>
            </a:r>
            <a:r>
              <a:rPr lang="en-US" i="1" dirty="0" err="1"/>
              <a:t>Fntd</a:t>
            </a:r>
            <a:r>
              <a:rPr lang="en-US" i="1" dirty="0"/>
              <a:t>. v. SANDAG </a:t>
            </a:r>
            <a:r>
              <a:rPr lang="en-US" dirty="0"/>
              <a:t>(2014) _ Cal.App.4th _ </a:t>
            </a:r>
          </a:p>
        </p:txBody>
      </p:sp>
      <p:sp>
        <p:nvSpPr>
          <p:cNvPr id="4" name="Slide Number Placeholder 3"/>
          <p:cNvSpPr>
            <a:spLocks noGrp="1"/>
          </p:cNvSpPr>
          <p:nvPr>
            <p:ph type="sldNum" sz="quarter" idx="10"/>
          </p:nvPr>
        </p:nvSpPr>
        <p:spPr/>
        <p:txBody>
          <a:bodyPr/>
          <a:lstStyle/>
          <a:p>
            <a:fld id="{6DBF96BB-D155-4BC6-94A6-E0C0B226E576}" type="slidenum">
              <a:rPr lang="en-US" smtClean="0"/>
              <a:t>5</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24112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to</a:t>
            </a:r>
            <a:r>
              <a:rPr lang="en-US" baseline="0" dirty="0"/>
              <a:t> recognize that SB 743 did not change general plan law, impact fee law, or any other aspect of the police powers granted to cities and counties under the State and U.S. Constitutions.  Hence, LOS may still be used in variety of planning and implementation actions for those communities that value the measurement of vehicle delay or traffic operations.</a:t>
            </a:r>
            <a:endParaRPr lang="en-US" dirty="0"/>
          </a:p>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6</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4107916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F96BB-D155-4BC6-94A6-E0C0B226E576}" type="slidenum">
              <a:rPr lang="en-US" smtClean="0"/>
              <a:t>7</a:t>
            </a:fld>
            <a:endParaRPr lang="en-US"/>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1818448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different data sources for large-scale analysis have been mentioned. They each have pros and cons, but the MTC model outputs balances them well.</a:t>
            </a:r>
            <a:endParaRPr lang="en-US" baseline="0" dirty="0"/>
          </a:p>
          <a:p>
            <a:endParaRPr lang="en-US" baseline="0" dirty="0"/>
          </a:p>
          <a:p>
            <a:pPr lvl="1"/>
            <a:r>
              <a:rPr lang="en-US" sz="1200" kern="1200" dirty="0">
                <a:solidFill>
                  <a:schemeClr val="tx1"/>
                </a:solidFill>
                <a:effectLst/>
                <a:latin typeface="+mn-lt"/>
                <a:ea typeface="+mn-ea"/>
                <a:cs typeface="+mn-cs"/>
              </a:rPr>
              <a:t>MTC’s Travel Model One is a locally calibrated model with sufficient roadway network and land use detail within Marin County for VMT quantification.  The model provides the capability to quantify per-resident and per-worker VMT in accordance with the most recent OPR guidelines.</a:t>
            </a:r>
          </a:p>
          <a:p>
            <a:pPr lvl="1"/>
            <a:r>
              <a:rPr lang="en-US" sz="1200" b="1" kern="1200" dirty="0">
                <a:solidFill>
                  <a:schemeClr val="tx1"/>
                </a:solidFill>
                <a:effectLst/>
                <a:latin typeface="+mn-lt"/>
                <a:ea typeface="+mn-ea"/>
                <a:cs typeface="+mn-cs"/>
              </a:rPr>
              <a:t>But, is it up to the lead agency to decide on what methodology they want to use (need to have substantial evidence)</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They need to decide how to forecast VMT and must base their thresholds on this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BF96BB-D155-4BC6-94A6-E0C0B226E576}" type="slidenum">
              <a:rPr lang="en-US" smtClean="0"/>
              <a:t>8</a:t>
            </a:fld>
            <a:endParaRPr lang="en-US" dirty="0"/>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175799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BF96BB-D155-4BC6-94A6-E0C0B226E576}" type="slidenum">
              <a:rPr lang="en-US" smtClean="0"/>
              <a:t>9</a:t>
            </a:fld>
            <a:endParaRPr lang="en-US" dirty="0"/>
          </a:p>
        </p:txBody>
      </p:sp>
      <p:sp>
        <p:nvSpPr>
          <p:cNvPr id="5" name="Footer Placeholder 4"/>
          <p:cNvSpPr>
            <a:spLocks noGrp="1"/>
          </p:cNvSpPr>
          <p:nvPr>
            <p:ph type="ftr" sz="quarter" idx="11"/>
          </p:nvPr>
        </p:nvSpPr>
        <p:spPr/>
        <p:txBody>
          <a:bodyPr/>
          <a:lstStyle/>
          <a:p>
            <a:r>
              <a:rPr lang="en-US"/>
              <a:t>Fehr &amp; Peers</a:t>
            </a:r>
          </a:p>
        </p:txBody>
      </p:sp>
    </p:spTree>
    <p:extLst>
      <p:ext uri="{BB962C8B-B14F-4D97-AF65-F5344CB8AC3E}">
        <p14:creationId xmlns:p14="http://schemas.microsoft.com/office/powerpoint/2010/main" val="831765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429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Blue Rectangle"/>
          <p:cNvSpPr/>
          <p:nvPr userDrawn="1"/>
        </p:nvSpPr>
        <p:spPr>
          <a:xfrm>
            <a:off x="-155276" y="0"/>
            <a:ext cx="9299276" cy="7004648"/>
          </a:xfrm>
          <a:prstGeom prst="rect">
            <a:avLst/>
          </a:prstGeom>
          <a:solidFill>
            <a:srgbClr val="2E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2" name="Group 11"/>
          <p:cNvGrpSpPr/>
          <p:nvPr userDrawn="1"/>
        </p:nvGrpSpPr>
        <p:grpSpPr>
          <a:xfrm>
            <a:off x="24109" y="6040308"/>
            <a:ext cx="1751776" cy="768511"/>
            <a:chOff x="24109" y="6040308"/>
            <a:chExt cx="1751776" cy="768511"/>
          </a:xfrm>
        </p:grpSpPr>
        <p:pic>
          <p:nvPicPr>
            <p:cNvPr id="7" name="Gear Brai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41693" flipH="1">
              <a:off x="1000891" y="6040308"/>
              <a:ext cx="774994" cy="635512"/>
            </a:xfrm>
            <a:prstGeom prst="rect">
              <a:avLst/>
            </a:prstGeom>
          </p:spPr>
        </p:pic>
        <p:sp>
          <p:nvSpPr>
            <p:cNvPr id="8" name="innovation by"/>
            <p:cNvSpPr txBox="1">
              <a:spLocks/>
            </p:cNvSpPr>
            <p:nvPr userDrawn="1"/>
          </p:nvSpPr>
          <p:spPr bwMode="auto">
            <a:xfrm>
              <a:off x="50301" y="6189389"/>
              <a:ext cx="1387535" cy="455575"/>
            </a:xfrm>
            <a:prstGeom prst="rect">
              <a:avLst/>
            </a:prstGeom>
            <a:noFill/>
            <a:ln w="12700">
              <a:noFill/>
              <a:miter lim="800000"/>
              <a:headEnd/>
              <a:tailEnd/>
            </a:ln>
          </p:spPr>
          <p:txBody>
            <a:bodyPr lIns="0" tIns="0" rIns="0" bIns="0"/>
            <a:lstStyle/>
            <a:p>
              <a:pPr>
                <a:lnSpc>
                  <a:spcPts val="3100"/>
                </a:lnSpc>
                <a:tabLst>
                  <a:tab pos="112713" algn="l"/>
                </a:tabLst>
                <a:defRPr/>
              </a:pPr>
              <a:r>
                <a:rPr lang="en-US" sz="1050" b="1" kern="0" cap="all" dirty="0">
                  <a:solidFill>
                    <a:srgbClr val="9BBB59"/>
                  </a:solidFill>
                  <a:latin typeface="Franklin Gothic Demi" pitchFamily="34" charset="0"/>
                  <a:ea typeface="Segoe UI" pitchFamily="34" charset="0"/>
                  <a:cs typeface="Segoe UI" pitchFamily="34" charset="0"/>
                  <a:sym typeface="Gill Sans" charset="0"/>
                </a:rPr>
                <a:t>innovation by</a:t>
              </a:r>
              <a:endParaRPr lang="en-US" sz="1050" kern="0" dirty="0">
                <a:solidFill>
                  <a:prstClr val="black">
                    <a:lumMod val="50000"/>
                    <a:lumOff val="50000"/>
                  </a:prstClr>
                </a:solidFill>
                <a:latin typeface="Franklin Gothic Book" pitchFamily="34" charset="0"/>
                <a:ea typeface="Segoe UI" pitchFamily="34" charset="0"/>
                <a:cs typeface="Segoe UI" pitchFamily="34" charset="0"/>
                <a:sym typeface="Gill Sans" charset="0"/>
              </a:endParaRPr>
            </a:p>
          </p:txBody>
        </p:sp>
        <p:pic>
          <p:nvPicPr>
            <p:cNvPr id="9" name="FP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09" y="6417177"/>
              <a:ext cx="1545417" cy="391642"/>
            </a:xfrm>
            <a:prstGeom prst="rect">
              <a:avLst/>
            </a:prstGeom>
          </p:spPr>
        </p:pic>
      </p:grpSp>
    </p:spTree>
    <p:extLst>
      <p:ext uri="{BB962C8B-B14F-4D97-AF65-F5344CB8AC3E}">
        <p14:creationId xmlns:p14="http://schemas.microsoft.com/office/powerpoint/2010/main" val="1300923052"/>
      </p:ext>
    </p:extLst>
  </p:cSld>
  <p:clrMap bg1="lt1" tx1="dk1" bg2="lt2" tx2="dk2" accent1="accent1" accent2="accent2" accent3="accent3" accent4="accent4" accent5="accent5" accent6="accent6" hlink="hlink" folHlink="folHlink"/>
  <p:sldLayoutIdLst>
    <p:sldLayoutId id="214748370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4.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hite Rectangle"/>
          <p:cNvSpPr/>
          <p:nvPr/>
        </p:nvSpPr>
        <p:spPr>
          <a:xfrm>
            <a:off x="-180974" y="1422607"/>
            <a:ext cx="9409816" cy="5587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Who"/>
          <p:cNvSpPr txBox="1"/>
          <p:nvPr/>
        </p:nvSpPr>
        <p:spPr>
          <a:xfrm>
            <a:off x="330380" y="-45094"/>
            <a:ext cx="3263779"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SB 743</a:t>
            </a:r>
          </a:p>
        </p:txBody>
      </p:sp>
      <p:sp>
        <p:nvSpPr>
          <p:cNvPr id="16" name="Rectangle 15"/>
          <p:cNvSpPr/>
          <p:nvPr/>
        </p:nvSpPr>
        <p:spPr>
          <a:xfrm>
            <a:off x="3705258" y="841258"/>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 hidden="1"/>
          <p:cNvSpPr txBox="1"/>
          <p:nvPr/>
        </p:nvSpPr>
        <p:spPr>
          <a:xfrm>
            <a:off x="3113999" y="521804"/>
            <a:ext cx="2394886" cy="5386090"/>
          </a:xfrm>
          <a:prstGeom prst="rect">
            <a:avLst/>
          </a:prstGeom>
          <a:noFill/>
        </p:spPr>
        <p:txBody>
          <a:bodyPr wrap="none" lIns="0" tIns="0" rIns="0" bIns="0" rtlCol="0">
            <a:spAutoFit/>
          </a:bodyPr>
          <a:lstStyle/>
          <a:p>
            <a:r>
              <a:rPr lang="en-US" sz="35000" spc="-450" dirty="0">
                <a:solidFill>
                  <a:srgbClr val="C6DC72"/>
                </a:solidFill>
                <a:latin typeface="Franklin Gothic Heavy" pitchFamily="34" charset="0"/>
              </a:rPr>
              <a:t>?</a:t>
            </a:r>
          </a:p>
        </p:txBody>
      </p:sp>
      <p:sp>
        <p:nvSpPr>
          <p:cNvPr id="21" name="What"/>
          <p:cNvSpPr txBox="1"/>
          <p:nvPr/>
        </p:nvSpPr>
        <p:spPr>
          <a:xfrm>
            <a:off x="330380" y="1905000"/>
            <a:ext cx="8432620" cy="2742289"/>
          </a:xfrm>
          <a:prstGeom prst="rect">
            <a:avLst/>
          </a:prstGeom>
          <a:noFill/>
        </p:spPr>
        <p:txBody>
          <a:bodyPr wrap="square" lIns="0" tIns="0" rIns="0" bIns="0" rtlCol="0">
            <a:spAutoFit/>
          </a:bodyPr>
          <a:lstStyle/>
          <a:p>
            <a:pPr>
              <a:lnSpc>
                <a:spcPct val="90000"/>
              </a:lnSpc>
            </a:pPr>
            <a:r>
              <a:rPr lang="en-US" sz="6600" spc="-450" dirty="0">
                <a:solidFill>
                  <a:srgbClr val="2E4A67"/>
                </a:solidFill>
                <a:latin typeface="Franklin Gothic Heavy" pitchFamily="34" charset="0"/>
              </a:rPr>
              <a:t>Updating the City of Sebastopol on the       Switch to VMT</a:t>
            </a:r>
          </a:p>
        </p:txBody>
      </p:sp>
      <p:sp>
        <p:nvSpPr>
          <p:cNvPr id="13" name="Rectangle 12"/>
          <p:cNvSpPr/>
          <p:nvPr/>
        </p:nvSpPr>
        <p:spPr>
          <a:xfrm>
            <a:off x="228600" y="5181600"/>
            <a:ext cx="184731" cy="923330"/>
          </a:xfrm>
          <a:prstGeom prst="rect">
            <a:avLst/>
          </a:prstGeom>
        </p:spPr>
        <p:txBody>
          <a:bodyPr wrap="none">
            <a:spAutoFit/>
          </a:bodyPr>
          <a:lstStyle/>
          <a:p>
            <a:endParaRPr lang="en-US" dirty="0">
              <a:solidFill>
                <a:srgbClr val="2E4A67"/>
              </a:solidFill>
              <a:latin typeface="Franklin Gothic Heavy" panose="020B0903020102020204" pitchFamily="34" charset="0"/>
            </a:endParaRPr>
          </a:p>
          <a:p>
            <a:endParaRPr lang="en-US" dirty="0">
              <a:solidFill>
                <a:srgbClr val="2E4A67"/>
              </a:solidFill>
              <a:latin typeface="Franklin Gothic Heavy" panose="020B0903020102020204" pitchFamily="34" charset="0"/>
            </a:endParaRPr>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80251"/>
            <a:ext cx="1828800" cy="361950"/>
          </a:xfrm>
          <a:prstGeom prst="rect">
            <a:avLst/>
          </a:prstGeom>
        </p:spPr>
      </p:pic>
      <p:sp>
        <p:nvSpPr>
          <p:cNvPr id="4" name="TextBox 3"/>
          <p:cNvSpPr txBox="1"/>
          <p:nvPr/>
        </p:nvSpPr>
        <p:spPr>
          <a:xfrm>
            <a:off x="330380" y="6395585"/>
            <a:ext cx="4241620" cy="369332"/>
          </a:xfrm>
          <a:prstGeom prst="rect">
            <a:avLst/>
          </a:prstGeom>
          <a:noFill/>
        </p:spPr>
        <p:txBody>
          <a:bodyPr wrap="square" rtlCol="0">
            <a:spAutoFit/>
          </a:bodyPr>
          <a:lstStyle/>
          <a:p>
            <a:r>
              <a:rPr lang="en-US" dirty="0"/>
              <a:t>July 25, 2023</a:t>
            </a:r>
          </a:p>
        </p:txBody>
      </p:sp>
    </p:spTree>
    <p:extLst>
      <p:ext uri="{BB962C8B-B14F-4D97-AF65-F5344CB8AC3E}">
        <p14:creationId xmlns:p14="http://schemas.microsoft.com/office/powerpoint/2010/main" val="9519751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 presetClass="exit"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152400" y="1525289"/>
            <a:ext cx="9296400" cy="5506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3" name="TextBox 2"/>
          <p:cNvSpPr txBox="1"/>
          <p:nvPr/>
        </p:nvSpPr>
        <p:spPr>
          <a:xfrm>
            <a:off x="139923" y="1788897"/>
            <a:ext cx="8737421" cy="5416868"/>
          </a:xfrm>
          <a:prstGeom prst="rect">
            <a:avLst/>
          </a:prstGeom>
          <a:noFill/>
        </p:spPr>
        <p:txBody>
          <a:bodyPr wrap="square" rtlCol="0">
            <a:spAutoFit/>
          </a:bodyPr>
          <a:lstStyle/>
          <a:p>
            <a:pPr>
              <a:spcAft>
                <a:spcPts val="1800"/>
              </a:spcAft>
            </a:pPr>
            <a:r>
              <a:rPr lang="en-US" sz="3200" b="1" dirty="0"/>
              <a:t> SB 743 raises new methodology questions**</a:t>
            </a:r>
          </a:p>
          <a:p>
            <a:pPr marL="742950" lvl="1" indent="-285750">
              <a:spcAft>
                <a:spcPts val="1800"/>
              </a:spcAft>
              <a:buFont typeface="Arial" panose="020B0604020202020204" pitchFamily="34" charset="0"/>
              <a:buChar char="•"/>
            </a:pPr>
            <a:r>
              <a:rPr lang="en-US" sz="2800" dirty="0"/>
              <a:t>Look at different types of VMT for different land uses</a:t>
            </a:r>
          </a:p>
          <a:p>
            <a:pPr marL="1200150" lvl="2" indent="-285750">
              <a:spcAft>
                <a:spcPts val="1800"/>
              </a:spcAft>
              <a:buFont typeface="Arial" panose="020B0604020202020204" pitchFamily="34" charset="0"/>
              <a:buChar char="•"/>
            </a:pPr>
            <a:r>
              <a:rPr lang="en-US" sz="2400" dirty="0"/>
              <a:t>For Residential: VMT for all home-based trips </a:t>
            </a:r>
          </a:p>
          <a:p>
            <a:pPr marL="1200150" lvl="2" indent="-285750">
              <a:spcAft>
                <a:spcPts val="1800"/>
              </a:spcAft>
              <a:buFont typeface="Arial" panose="020B0604020202020204" pitchFamily="34" charset="0"/>
              <a:buChar char="•"/>
            </a:pPr>
            <a:r>
              <a:rPr lang="en-US" sz="2400" dirty="0"/>
              <a:t>For Office: VMT generated by workers</a:t>
            </a:r>
          </a:p>
          <a:p>
            <a:pPr marL="1200150" lvl="2" indent="-285750">
              <a:spcAft>
                <a:spcPts val="1800"/>
              </a:spcAft>
              <a:buFont typeface="Arial" panose="020B0604020202020204" pitchFamily="34" charset="0"/>
              <a:buChar char="•"/>
            </a:pPr>
            <a:r>
              <a:rPr lang="en-US" sz="2400" dirty="0"/>
              <a:t>For Retail: may be exempt if less than 50 </a:t>
            </a:r>
            <a:r>
              <a:rPr lang="en-US" sz="2400" dirty="0" err="1"/>
              <a:t>KSF</a:t>
            </a:r>
            <a:r>
              <a:rPr lang="en-US" sz="2400" dirty="0"/>
              <a:t> and local serving; if larger or not local serving, look at net change</a:t>
            </a:r>
          </a:p>
          <a:p>
            <a:pPr marL="1200150" lvl="2" indent="-285750">
              <a:spcAft>
                <a:spcPts val="1800"/>
              </a:spcAft>
              <a:buFont typeface="Arial" panose="020B0604020202020204" pitchFamily="34" charset="0"/>
              <a:buChar char="•"/>
            </a:pPr>
            <a:r>
              <a:rPr lang="en-US" sz="2400" dirty="0"/>
              <a:t>Lead agency discretion to set thresholds and analysis requirements for other project types</a:t>
            </a:r>
          </a:p>
          <a:p>
            <a:pPr>
              <a:spcAft>
                <a:spcPts val="1200"/>
              </a:spcAft>
            </a:pPr>
            <a:r>
              <a:rPr lang="en-US" sz="1400" dirty="0"/>
              <a:t>** Not required to include heavy truck travel, but vehicle types considered should be consistent across analysis.  </a:t>
            </a:r>
          </a:p>
          <a:p>
            <a:pPr marL="285750" indent="-285750">
              <a:buFont typeface="Arial" panose="020B0604020202020204" pitchFamily="34" charset="0"/>
              <a:buChar char="•"/>
            </a:pPr>
            <a:endParaRPr lang="en-US" sz="2800" dirty="0"/>
          </a:p>
        </p:txBody>
      </p:sp>
      <p:sp>
        <p:nvSpPr>
          <p:cNvPr id="14" name="is FPthink"/>
          <p:cNvSpPr txBox="1"/>
          <p:nvPr/>
        </p:nvSpPr>
        <p:spPr>
          <a:xfrm>
            <a:off x="4399166" y="678683"/>
            <a:ext cx="4744834"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IMPACT ANALYSIS &amp; MITIGATION</a:t>
            </a:r>
          </a:p>
        </p:txBody>
      </p:sp>
      <p:grpSp>
        <p:nvGrpSpPr>
          <p:cNvPr id="18" name="Group 17"/>
          <p:cNvGrpSpPr/>
          <p:nvPr/>
        </p:nvGrpSpPr>
        <p:grpSpPr>
          <a:xfrm>
            <a:off x="330380" y="-117286"/>
            <a:ext cx="3947782" cy="1354217"/>
            <a:chOff x="330380" y="-10956"/>
            <a:chExt cx="3947782" cy="1354217"/>
          </a:xfrm>
        </p:grpSpPr>
        <p:sp>
          <p:nvSpPr>
            <p:cNvPr id="20" name="Who"/>
            <p:cNvSpPr txBox="1"/>
            <p:nvPr/>
          </p:nvSpPr>
          <p:spPr>
            <a:xfrm>
              <a:off x="330380" y="-10956"/>
              <a:ext cx="3659656"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Change</a:t>
              </a:r>
            </a:p>
          </p:txBody>
        </p:sp>
        <p:sp>
          <p:nvSpPr>
            <p:cNvPr id="21" name="Rectangle 20"/>
            <p:cNvSpPr/>
            <p:nvPr/>
          </p:nvSpPr>
          <p:spPr>
            <a:xfrm>
              <a:off x="4114488" y="909574"/>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11632446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228600" y="1447800"/>
            <a:ext cx="9372600" cy="5582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15" name="is FPthink"/>
          <p:cNvSpPr txBox="1"/>
          <p:nvPr/>
        </p:nvSpPr>
        <p:spPr>
          <a:xfrm>
            <a:off x="4399166" y="678683"/>
            <a:ext cx="4744834"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IMPACT ANALYSIS &amp; MITIGATION</a:t>
            </a:r>
          </a:p>
        </p:txBody>
      </p:sp>
      <p:grpSp>
        <p:nvGrpSpPr>
          <p:cNvPr id="16" name="Group 15"/>
          <p:cNvGrpSpPr/>
          <p:nvPr/>
        </p:nvGrpSpPr>
        <p:grpSpPr>
          <a:xfrm>
            <a:off x="330380" y="-117286"/>
            <a:ext cx="3947782" cy="1354217"/>
            <a:chOff x="330380" y="-10956"/>
            <a:chExt cx="3947782" cy="1354217"/>
          </a:xfrm>
        </p:grpSpPr>
        <p:sp>
          <p:nvSpPr>
            <p:cNvPr id="17" name="Who"/>
            <p:cNvSpPr txBox="1"/>
            <p:nvPr/>
          </p:nvSpPr>
          <p:spPr>
            <a:xfrm>
              <a:off x="330380" y="-10956"/>
              <a:ext cx="3659656"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Change</a:t>
              </a:r>
            </a:p>
          </p:txBody>
        </p:sp>
        <p:sp>
          <p:nvSpPr>
            <p:cNvPr id="18" name="Rectangle 17"/>
            <p:cNvSpPr/>
            <p:nvPr/>
          </p:nvSpPr>
          <p:spPr>
            <a:xfrm>
              <a:off x="4114488" y="909574"/>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5" name="Right Arrow 4"/>
          <p:cNvSpPr/>
          <p:nvPr/>
        </p:nvSpPr>
        <p:spPr>
          <a:xfrm>
            <a:off x="600001" y="4048047"/>
            <a:ext cx="809699" cy="382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5"/>
          <a:srcRect l="34648" t="29334" r="15145" b="17999"/>
          <a:stretch/>
        </p:blipFill>
        <p:spPr>
          <a:xfrm>
            <a:off x="1524000" y="1598616"/>
            <a:ext cx="6994485" cy="4566647"/>
          </a:xfrm>
          <a:prstGeom prst="rect">
            <a:avLst/>
          </a:prstGeom>
        </p:spPr>
      </p:pic>
    </p:spTree>
    <p:extLst>
      <p:ext uri="{BB962C8B-B14F-4D97-AF65-F5344CB8AC3E}">
        <p14:creationId xmlns:p14="http://schemas.microsoft.com/office/powerpoint/2010/main" val="38061054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152400" y="1447800"/>
            <a:ext cx="9296400" cy="5587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17" name="is FPthink"/>
          <p:cNvSpPr txBox="1"/>
          <p:nvPr/>
        </p:nvSpPr>
        <p:spPr>
          <a:xfrm>
            <a:off x="5934440" y="678683"/>
            <a:ext cx="3209560"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OPR Guidance</a:t>
            </a:r>
          </a:p>
        </p:txBody>
      </p:sp>
      <p:sp>
        <p:nvSpPr>
          <p:cNvPr id="18" name="Who"/>
          <p:cNvSpPr txBox="1"/>
          <p:nvPr/>
        </p:nvSpPr>
        <p:spPr>
          <a:xfrm>
            <a:off x="330380" y="-117286"/>
            <a:ext cx="5240217"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Thresholds</a:t>
            </a:r>
          </a:p>
        </p:txBody>
      </p:sp>
      <p:sp>
        <p:nvSpPr>
          <p:cNvPr id="20" name="Rectangle 19"/>
          <p:cNvSpPr/>
          <p:nvPr/>
        </p:nvSpPr>
        <p:spPr>
          <a:xfrm>
            <a:off x="5638800" y="803244"/>
            <a:ext cx="124737"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3" name="TextBox 2"/>
          <p:cNvSpPr txBox="1"/>
          <p:nvPr/>
        </p:nvSpPr>
        <p:spPr>
          <a:xfrm>
            <a:off x="4857205" y="1925603"/>
            <a:ext cx="4077789" cy="2246769"/>
          </a:xfrm>
          <a:prstGeom prst="rect">
            <a:avLst/>
          </a:prstGeom>
          <a:noFill/>
        </p:spPr>
        <p:txBody>
          <a:bodyPr wrap="square" rtlCol="0">
            <a:spAutoFit/>
          </a:bodyPr>
          <a:lstStyle/>
          <a:p>
            <a:r>
              <a:rPr lang="en-US" sz="2800" b="1" dirty="0"/>
              <a:t>OPR </a:t>
            </a:r>
            <a:r>
              <a:rPr lang="en-US" sz="2800" dirty="0"/>
              <a:t>suggests a threshold of </a:t>
            </a:r>
            <a:r>
              <a:rPr lang="en-US" sz="2800" b="1" dirty="0"/>
              <a:t>15 percent below baseline conditions (meaning when NOP is released)</a:t>
            </a:r>
            <a:endParaRPr lang="en-US" sz="2800" dirty="0"/>
          </a:p>
        </p:txBody>
      </p:sp>
      <p:sp>
        <p:nvSpPr>
          <p:cNvPr id="14" name="Rectangle 7"/>
          <p:cNvSpPr>
            <a:spLocks noChangeArrowheads="1"/>
          </p:cNvSpPr>
          <p:nvPr/>
        </p:nvSpPr>
        <p:spPr bwMode="auto">
          <a:xfrm>
            <a:off x="4857204" y="4306431"/>
            <a:ext cx="407778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chemeClr val="tx1">
                  <a:lumMod val="65000"/>
                </a:schemeClr>
              </a:buClr>
            </a:pPr>
            <a:r>
              <a:rPr lang="en-US" sz="2800" dirty="0"/>
              <a:t>Thresholds in the Technical Advisory are </a:t>
            </a:r>
            <a:r>
              <a:rPr lang="en-US" sz="2800" b="1" dirty="0">
                <a:solidFill>
                  <a:srgbClr val="FFC000"/>
                </a:solidFill>
              </a:rPr>
              <a:t>non-binding</a:t>
            </a:r>
            <a:r>
              <a:rPr lang="en-US" sz="2800" dirty="0"/>
              <a:t> and jurisdictions can develop their own.</a:t>
            </a:r>
          </a:p>
        </p:txBody>
      </p:sp>
      <p:sp>
        <p:nvSpPr>
          <p:cNvPr id="5" name="TextBox 4"/>
          <p:cNvSpPr txBox="1"/>
          <p:nvPr/>
        </p:nvSpPr>
        <p:spPr>
          <a:xfrm>
            <a:off x="152400" y="2928878"/>
            <a:ext cx="4495800" cy="2862322"/>
          </a:xfrm>
          <a:prstGeom prst="rect">
            <a:avLst/>
          </a:prstGeom>
          <a:noFill/>
        </p:spPr>
        <p:txBody>
          <a:bodyPr wrap="square" rtlCol="0">
            <a:spAutoFit/>
          </a:bodyPr>
          <a:lstStyle/>
          <a:p>
            <a:pPr algn="ctr"/>
            <a:r>
              <a:rPr lang="en-US" sz="18000" dirty="0">
                <a:ln w="0"/>
                <a:solidFill>
                  <a:schemeClr val="accent1">
                    <a:lumMod val="50000"/>
                  </a:schemeClr>
                </a:solidFill>
                <a:effectLst>
                  <a:outerShdw blurRad="38100" dist="25400" dir="5400000" algn="ctr" rotWithShape="0">
                    <a:srgbClr val="6E747A">
                      <a:alpha val="43000"/>
                    </a:srgbClr>
                  </a:outerShdw>
                </a:effectLst>
                <a:latin typeface="Franklin Gothic Book" panose="020B0503020102020204" pitchFamily="34" charset="0"/>
              </a:rPr>
              <a:t>15%</a:t>
            </a:r>
          </a:p>
        </p:txBody>
      </p:sp>
    </p:spTree>
    <p:extLst>
      <p:ext uri="{BB962C8B-B14F-4D97-AF65-F5344CB8AC3E}">
        <p14:creationId xmlns:p14="http://schemas.microsoft.com/office/powerpoint/2010/main" val="22412948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152400" y="1447800"/>
            <a:ext cx="9296400" cy="5587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17" name="is FPthink"/>
          <p:cNvSpPr txBox="1"/>
          <p:nvPr/>
        </p:nvSpPr>
        <p:spPr>
          <a:xfrm>
            <a:off x="5934440" y="678683"/>
            <a:ext cx="3209560"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Considerations</a:t>
            </a:r>
          </a:p>
        </p:txBody>
      </p:sp>
      <p:sp>
        <p:nvSpPr>
          <p:cNvPr id="18" name="Who"/>
          <p:cNvSpPr txBox="1"/>
          <p:nvPr/>
        </p:nvSpPr>
        <p:spPr>
          <a:xfrm>
            <a:off x="330380" y="-117286"/>
            <a:ext cx="5240217"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Thresholds</a:t>
            </a:r>
          </a:p>
        </p:txBody>
      </p:sp>
      <p:sp>
        <p:nvSpPr>
          <p:cNvPr id="20" name="Rectangle 19"/>
          <p:cNvSpPr/>
          <p:nvPr/>
        </p:nvSpPr>
        <p:spPr>
          <a:xfrm>
            <a:off x="5638800" y="803244"/>
            <a:ext cx="124737"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3" name="TextBox 2"/>
          <p:cNvSpPr txBox="1"/>
          <p:nvPr/>
        </p:nvSpPr>
        <p:spPr>
          <a:xfrm>
            <a:off x="533401" y="1925603"/>
            <a:ext cx="8401594" cy="4401205"/>
          </a:xfrm>
          <a:prstGeom prst="rect">
            <a:avLst/>
          </a:prstGeom>
          <a:noFill/>
        </p:spPr>
        <p:txBody>
          <a:bodyPr wrap="square" rtlCol="0">
            <a:spAutoFit/>
          </a:bodyPr>
          <a:lstStyle/>
          <a:p>
            <a:r>
              <a:rPr lang="en-US" sz="2800" b="1" dirty="0"/>
              <a:t>Lead Agency Discretion</a:t>
            </a:r>
            <a:br>
              <a:rPr lang="en-US" sz="2800" b="1" dirty="0"/>
            </a:br>
            <a:endParaRPr lang="en-US" sz="2800" b="1" dirty="0"/>
          </a:p>
          <a:p>
            <a:pPr marL="457200" indent="-457200">
              <a:buFont typeface="Arial" panose="020B0604020202020204" pitchFamily="34" charset="0"/>
              <a:buChar char="•"/>
            </a:pPr>
            <a:r>
              <a:rPr lang="en-US" sz="2800" dirty="0"/>
              <a:t>Consistency with General Plans</a:t>
            </a:r>
          </a:p>
          <a:p>
            <a:pPr marL="457200" indent="-457200">
              <a:buFont typeface="Arial" panose="020B0604020202020204" pitchFamily="34" charset="0"/>
              <a:buChar char="•"/>
            </a:pPr>
            <a:r>
              <a:rPr lang="en-US" sz="2800" dirty="0"/>
              <a:t>Role of ARB and Caltrans</a:t>
            </a:r>
          </a:p>
          <a:p>
            <a:pPr marL="457200" indent="-457200">
              <a:buFont typeface="Arial" panose="020B0604020202020204" pitchFamily="34" charset="0"/>
              <a:buChar char="•"/>
            </a:pPr>
            <a:r>
              <a:rPr lang="en-US" sz="2800" dirty="0"/>
              <a:t>Legislative intent of SB 743</a:t>
            </a:r>
          </a:p>
          <a:p>
            <a:pPr marL="457200" indent="-457200">
              <a:buFont typeface="Arial" panose="020B0604020202020204" pitchFamily="34" charset="0"/>
              <a:buChar char="•"/>
            </a:pPr>
            <a:r>
              <a:rPr lang="en-US" sz="2800" dirty="0"/>
              <a:t>Consistency with how VMT is measured for Air Quality, Energy and GHG analysis</a:t>
            </a:r>
          </a:p>
          <a:p>
            <a:pPr marL="457200" indent="-457200">
              <a:buFont typeface="Arial" panose="020B0604020202020204" pitchFamily="34" charset="0"/>
              <a:buChar char="•"/>
            </a:pPr>
            <a:r>
              <a:rPr lang="en-US" sz="2800" dirty="0"/>
              <a:t>Does the agency value certain types of VMT over others?</a:t>
            </a:r>
          </a:p>
          <a:p>
            <a:pPr marL="457200" indent="-457200">
              <a:buFont typeface="Arial" panose="020B0604020202020204" pitchFamily="34" charset="0"/>
              <a:buChar char="•"/>
            </a:pPr>
            <a:r>
              <a:rPr lang="en-US" sz="2800" dirty="0"/>
              <a:t>What will the courts decide…</a:t>
            </a:r>
          </a:p>
        </p:txBody>
      </p:sp>
    </p:spTree>
    <p:extLst>
      <p:ext uri="{BB962C8B-B14F-4D97-AF65-F5344CB8AC3E}">
        <p14:creationId xmlns:p14="http://schemas.microsoft.com/office/powerpoint/2010/main" val="24715581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152400" y="1447800"/>
            <a:ext cx="9296400" cy="5587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17" name="is FPthink"/>
          <p:cNvSpPr txBox="1"/>
          <p:nvPr/>
        </p:nvSpPr>
        <p:spPr>
          <a:xfrm>
            <a:off x="5934440" y="678683"/>
            <a:ext cx="3209560"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OPR Guidance</a:t>
            </a:r>
          </a:p>
        </p:txBody>
      </p:sp>
      <p:sp>
        <p:nvSpPr>
          <p:cNvPr id="18" name="Who"/>
          <p:cNvSpPr txBox="1"/>
          <p:nvPr/>
        </p:nvSpPr>
        <p:spPr>
          <a:xfrm>
            <a:off x="330380" y="-117286"/>
            <a:ext cx="5240217"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Thresholds</a:t>
            </a:r>
          </a:p>
        </p:txBody>
      </p:sp>
      <p:sp>
        <p:nvSpPr>
          <p:cNvPr id="20" name="Rectangle 19"/>
          <p:cNvSpPr/>
          <p:nvPr/>
        </p:nvSpPr>
        <p:spPr>
          <a:xfrm>
            <a:off x="5638800" y="803244"/>
            <a:ext cx="124737"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15" name="TextBox 14"/>
          <p:cNvSpPr txBox="1"/>
          <p:nvPr/>
        </p:nvSpPr>
        <p:spPr>
          <a:xfrm>
            <a:off x="333008" y="1660364"/>
            <a:ext cx="8737421" cy="4893647"/>
          </a:xfrm>
          <a:prstGeom prst="rect">
            <a:avLst/>
          </a:prstGeom>
          <a:noFill/>
        </p:spPr>
        <p:txBody>
          <a:bodyPr wrap="square" rtlCol="0">
            <a:spAutoFit/>
          </a:bodyPr>
          <a:lstStyle/>
          <a:p>
            <a:pPr>
              <a:spcAft>
                <a:spcPts val="1800"/>
              </a:spcAft>
            </a:pPr>
            <a:r>
              <a:rPr lang="en-US" sz="3200" b="1" dirty="0" err="1"/>
              <a:t>OPR</a:t>
            </a:r>
            <a:r>
              <a:rPr lang="en-US" sz="3200" b="1" dirty="0"/>
              <a:t> Specifies different thresholds for different land uses:</a:t>
            </a:r>
          </a:p>
          <a:p>
            <a:pPr marL="742950" lvl="1" indent="-285750">
              <a:spcAft>
                <a:spcPts val="1800"/>
              </a:spcAft>
              <a:buFont typeface="Arial" panose="020B0604020202020204" pitchFamily="34" charset="0"/>
              <a:buChar char="•"/>
            </a:pPr>
            <a:r>
              <a:rPr lang="en-US" sz="2800" dirty="0"/>
              <a:t>Residential*: 15% below existing city and/or regional** average home-based VMT per capita</a:t>
            </a:r>
          </a:p>
          <a:p>
            <a:pPr marL="742950" lvl="1" indent="-285750">
              <a:spcAft>
                <a:spcPts val="1800"/>
              </a:spcAft>
              <a:buFont typeface="Arial" panose="020B0604020202020204" pitchFamily="34" charset="0"/>
              <a:buChar char="•"/>
            </a:pPr>
            <a:r>
              <a:rPr lang="en-US" sz="2800" dirty="0"/>
              <a:t>Office: 15% below existing regional** average commute VMT per employee</a:t>
            </a:r>
          </a:p>
          <a:p>
            <a:pPr marL="742950" lvl="1" indent="-285750">
              <a:spcAft>
                <a:spcPts val="1800"/>
              </a:spcAft>
              <a:buFont typeface="Arial" panose="020B0604020202020204" pitchFamily="34" charset="0"/>
              <a:buChar char="•"/>
            </a:pPr>
            <a:r>
              <a:rPr lang="en-US" sz="2800" dirty="0"/>
              <a:t>Retail: No net increase in total VMT</a:t>
            </a:r>
          </a:p>
          <a:p>
            <a:r>
              <a:rPr lang="en-US" sz="1600" dirty="0"/>
              <a:t>* If existing city VMT per capita is used as baseline, development cannot exceed the cumulative number of units in the SCS.  </a:t>
            </a:r>
            <a:br>
              <a:rPr lang="en-US" sz="1600" dirty="0"/>
            </a:br>
            <a:r>
              <a:rPr lang="en-US" sz="1600" dirty="0"/>
              <a:t>** OPR defines region as the MPO boundary; for Sebastopol, this is the 9-County MTC Region</a:t>
            </a:r>
          </a:p>
        </p:txBody>
      </p:sp>
    </p:spTree>
    <p:extLst>
      <p:ext uri="{BB962C8B-B14F-4D97-AF65-F5344CB8AC3E}">
        <p14:creationId xmlns:p14="http://schemas.microsoft.com/office/powerpoint/2010/main" val="2481116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152400" y="1447800"/>
            <a:ext cx="9296400" cy="5587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17" name="is FPthink"/>
          <p:cNvSpPr txBox="1"/>
          <p:nvPr/>
        </p:nvSpPr>
        <p:spPr>
          <a:xfrm>
            <a:off x="5934440" y="678683"/>
            <a:ext cx="3209560"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OPR Guidance</a:t>
            </a:r>
          </a:p>
        </p:txBody>
      </p:sp>
      <p:sp>
        <p:nvSpPr>
          <p:cNvPr id="18" name="Who"/>
          <p:cNvSpPr txBox="1"/>
          <p:nvPr/>
        </p:nvSpPr>
        <p:spPr>
          <a:xfrm>
            <a:off x="330380" y="-117286"/>
            <a:ext cx="5240217"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Thresholds</a:t>
            </a:r>
          </a:p>
        </p:txBody>
      </p:sp>
      <p:sp>
        <p:nvSpPr>
          <p:cNvPr id="20" name="Rectangle 19"/>
          <p:cNvSpPr/>
          <p:nvPr/>
        </p:nvSpPr>
        <p:spPr>
          <a:xfrm>
            <a:off x="5638800" y="803244"/>
            <a:ext cx="124737"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graphicFrame>
        <p:nvGraphicFramePr>
          <p:cNvPr id="3" name="Table 2">
            <a:extLst>
              <a:ext uri="{FF2B5EF4-FFF2-40B4-BE49-F238E27FC236}">
                <a16:creationId xmlns:a16="http://schemas.microsoft.com/office/drawing/2014/main" id="{1D6BEA0C-564E-0614-E572-DB3D8CCD37D6}"/>
              </a:ext>
            </a:extLst>
          </p:cNvPr>
          <p:cNvGraphicFramePr>
            <a:graphicFrameLocks noGrp="1"/>
          </p:cNvGraphicFramePr>
          <p:nvPr>
            <p:extLst>
              <p:ext uri="{D42A27DB-BD31-4B8C-83A1-F6EECF244321}">
                <p14:modId xmlns:p14="http://schemas.microsoft.com/office/powerpoint/2010/main" val="3833334205"/>
              </p:ext>
            </p:extLst>
          </p:nvPr>
        </p:nvGraphicFramePr>
        <p:xfrm>
          <a:off x="639491" y="1665826"/>
          <a:ext cx="3786062" cy="3887037"/>
        </p:xfrm>
        <a:graphic>
          <a:graphicData uri="http://schemas.openxmlformats.org/drawingml/2006/table">
            <a:tbl>
              <a:tblPr>
                <a:tableStyleId>{5C22544A-7EE6-4342-B048-85BDC9FD1C3A}</a:tableStyleId>
              </a:tblPr>
              <a:tblGrid>
                <a:gridCol w="1967204">
                  <a:extLst>
                    <a:ext uri="{9D8B030D-6E8A-4147-A177-3AD203B41FA5}">
                      <a16:colId xmlns:a16="http://schemas.microsoft.com/office/drawing/2014/main" val="2258667637"/>
                    </a:ext>
                  </a:extLst>
                </a:gridCol>
                <a:gridCol w="1818858">
                  <a:extLst>
                    <a:ext uri="{9D8B030D-6E8A-4147-A177-3AD203B41FA5}">
                      <a16:colId xmlns:a16="http://schemas.microsoft.com/office/drawing/2014/main" val="1032928762"/>
                    </a:ext>
                  </a:extLst>
                </a:gridCol>
              </a:tblGrid>
              <a:tr h="767218">
                <a:tc>
                  <a:txBody>
                    <a:bodyPr/>
                    <a:lstStyle/>
                    <a:p>
                      <a:pPr algn="l" fontAlgn="b"/>
                      <a:r>
                        <a:rPr lang="en-US" sz="1400" b="1" u="none" strike="noStrike">
                          <a:solidFill>
                            <a:schemeClr val="bg1"/>
                          </a:solidFill>
                          <a:effectLst/>
                          <a:latin typeface="+mn-lt"/>
                        </a:rPr>
                        <a:t>Jurisdiction</a:t>
                      </a:r>
                      <a:endParaRPr lang="en-US" sz="1400" b="1" i="0" u="none" strike="noStrike">
                        <a:solidFill>
                          <a:schemeClr val="bg1"/>
                        </a:solidFill>
                        <a:effectLst/>
                        <a:latin typeface="+mn-lt"/>
                      </a:endParaRPr>
                    </a:p>
                  </a:txBody>
                  <a:tcPr marR="6350" marT="6350" marB="0" anchor="ctr">
                    <a:solidFill>
                      <a:schemeClr val="accent1"/>
                    </a:solidFill>
                  </a:tcPr>
                </a:tc>
                <a:tc>
                  <a:txBody>
                    <a:bodyPr/>
                    <a:lstStyle/>
                    <a:p>
                      <a:pPr algn="ctr" fontAlgn="b"/>
                      <a:r>
                        <a:rPr lang="en-US" sz="1400" b="1" u="none" strike="noStrike">
                          <a:solidFill>
                            <a:schemeClr val="bg1"/>
                          </a:solidFill>
                          <a:effectLst/>
                          <a:latin typeface="+mn-lt"/>
                        </a:rPr>
                        <a:t>Home-Based VMT Per Resident</a:t>
                      </a:r>
                      <a:endParaRPr lang="en-US" sz="1400" b="1" i="0" u="none" strike="noStrike">
                        <a:solidFill>
                          <a:schemeClr val="bg1"/>
                        </a:solidFill>
                        <a:effectLst/>
                        <a:latin typeface="+mn-lt"/>
                      </a:endParaRPr>
                    </a:p>
                  </a:txBody>
                  <a:tcPr marL="0" marR="6350" marT="6350" marB="0" anchor="ctr">
                    <a:solidFill>
                      <a:schemeClr val="accent1"/>
                    </a:solidFill>
                  </a:tcPr>
                </a:tc>
                <a:extLst>
                  <a:ext uri="{0D108BD9-81ED-4DB2-BD59-A6C34878D82A}">
                    <a16:rowId xmlns:a16="http://schemas.microsoft.com/office/drawing/2014/main" val="3906459815"/>
                  </a:ext>
                </a:extLst>
              </a:tr>
              <a:tr h="240368">
                <a:tc>
                  <a:txBody>
                    <a:bodyPr/>
                    <a:lstStyle/>
                    <a:p>
                      <a:pPr marL="0" lvl="0" algn="l" defTabSz="914400" rtl="0" eaLnBrk="1" fontAlgn="b" latinLnBrk="0" hangingPunct="1"/>
                      <a:r>
                        <a:rPr lang="en-US" sz="1400" u="none" strike="noStrike" kern="1200">
                          <a:solidFill>
                            <a:schemeClr val="dk1"/>
                          </a:solidFill>
                          <a:effectLst/>
                          <a:latin typeface="+mn-lt"/>
                          <a:ea typeface="+mn-ea"/>
                          <a:cs typeface="+mn-cs"/>
                        </a:rPr>
                        <a:t>Sonoma</a:t>
                      </a:r>
                    </a:p>
                  </a:txBody>
                  <a:tcPr marR="6350" marT="6350" marB="0" anchor="b">
                    <a:solidFill>
                      <a:srgbClr val="E7E9EC"/>
                    </a:solidFill>
                  </a:tcPr>
                </a:tc>
                <a:tc>
                  <a:txBody>
                    <a:bodyPr/>
                    <a:lstStyle/>
                    <a:p>
                      <a:pPr marL="0" lvl="0" algn="ctr" defTabSz="914400" rtl="0" eaLnBrk="1" fontAlgn="b" latinLnBrk="0" hangingPunct="1"/>
                      <a:r>
                        <a:rPr lang="en-US" sz="1400" u="none" strike="noStrike" kern="1200">
                          <a:solidFill>
                            <a:schemeClr val="dk1"/>
                          </a:solidFill>
                          <a:effectLst/>
                          <a:latin typeface="+mn-lt"/>
                          <a:ea typeface="+mn-ea"/>
                          <a:cs typeface="+mn-cs"/>
                        </a:rPr>
                        <a:t>28.9</a:t>
                      </a:r>
                    </a:p>
                  </a:txBody>
                  <a:tcPr marL="6350" marR="6350" marT="6350" marB="0" anchor="b">
                    <a:solidFill>
                      <a:srgbClr val="E7E9EC"/>
                    </a:solidFill>
                  </a:tcPr>
                </a:tc>
                <a:extLst>
                  <a:ext uri="{0D108BD9-81ED-4DB2-BD59-A6C34878D82A}">
                    <a16:rowId xmlns:a16="http://schemas.microsoft.com/office/drawing/2014/main" val="2214715034"/>
                  </a:ext>
                </a:extLst>
              </a:tr>
              <a:tr h="461546">
                <a:tc>
                  <a:txBody>
                    <a:bodyPr/>
                    <a:lstStyle/>
                    <a:p>
                      <a:pPr marL="0" lvl="0" algn="l" defTabSz="914400" rtl="0" eaLnBrk="1" fontAlgn="b" latinLnBrk="0" hangingPunct="1"/>
                      <a:r>
                        <a:rPr lang="en-US" sz="1400" u="none" strike="noStrike" kern="1200">
                          <a:solidFill>
                            <a:schemeClr val="dk1"/>
                          </a:solidFill>
                          <a:effectLst/>
                          <a:latin typeface="+mn-lt"/>
                          <a:ea typeface="+mn-ea"/>
                          <a:cs typeface="+mn-cs"/>
                        </a:rPr>
                        <a:t>Unincorporated Sonoma County</a:t>
                      </a:r>
                    </a:p>
                  </a:txBody>
                  <a:tcPr marR="6350" marT="6350" marB="0" anchor="b">
                    <a:solidFill>
                      <a:srgbClr val="E7E9EC"/>
                    </a:solidFill>
                  </a:tcPr>
                </a:tc>
                <a:tc>
                  <a:txBody>
                    <a:bodyPr/>
                    <a:lstStyle/>
                    <a:p>
                      <a:pPr marL="0" lvl="0" algn="ctr" defTabSz="914400" rtl="0" eaLnBrk="1" fontAlgn="b" latinLnBrk="0" hangingPunct="1"/>
                      <a:r>
                        <a:rPr lang="en-US" sz="1400" u="none" strike="noStrike" kern="1200">
                          <a:solidFill>
                            <a:schemeClr val="dk1"/>
                          </a:solidFill>
                          <a:effectLst/>
                          <a:latin typeface="+mn-lt"/>
                          <a:ea typeface="+mn-ea"/>
                          <a:cs typeface="+mn-cs"/>
                        </a:rPr>
                        <a:t>21.5</a:t>
                      </a:r>
                    </a:p>
                  </a:txBody>
                  <a:tcPr marL="6350" marR="6350" marT="6350" marB="0" anchor="b">
                    <a:solidFill>
                      <a:srgbClr val="E7E9EC"/>
                    </a:solidFill>
                  </a:tcPr>
                </a:tc>
                <a:extLst>
                  <a:ext uri="{0D108BD9-81ED-4DB2-BD59-A6C34878D82A}">
                    <a16:rowId xmlns:a16="http://schemas.microsoft.com/office/drawing/2014/main" val="1802296452"/>
                  </a:ext>
                </a:extLst>
              </a:tr>
              <a:tr h="240368">
                <a:tc>
                  <a:txBody>
                    <a:bodyPr/>
                    <a:lstStyle/>
                    <a:p>
                      <a:pPr marL="0" lvl="0" algn="l" defTabSz="914400" rtl="0" eaLnBrk="1" fontAlgn="b" latinLnBrk="0" hangingPunct="1"/>
                      <a:r>
                        <a:rPr lang="en-US" sz="1400" u="none" strike="noStrike" kern="1200">
                          <a:solidFill>
                            <a:schemeClr val="dk1"/>
                          </a:solidFill>
                          <a:effectLst/>
                          <a:latin typeface="+mn-lt"/>
                          <a:ea typeface="+mn-ea"/>
                          <a:cs typeface="+mn-cs"/>
                        </a:rPr>
                        <a:t>Cotati</a:t>
                      </a:r>
                    </a:p>
                  </a:txBody>
                  <a:tcPr marR="6350" marT="6350" marB="0" anchor="b">
                    <a:solidFill>
                      <a:srgbClr val="E7E9EC"/>
                    </a:solidFill>
                  </a:tcPr>
                </a:tc>
                <a:tc>
                  <a:txBody>
                    <a:bodyPr/>
                    <a:lstStyle/>
                    <a:p>
                      <a:pPr marL="0" lvl="0" algn="ctr" defTabSz="914400" rtl="0" eaLnBrk="1" fontAlgn="b" latinLnBrk="0" hangingPunct="1"/>
                      <a:r>
                        <a:rPr lang="en-US" sz="1400" u="none" strike="noStrike" kern="1200">
                          <a:solidFill>
                            <a:schemeClr val="dk1"/>
                          </a:solidFill>
                          <a:effectLst/>
                          <a:latin typeface="+mn-lt"/>
                          <a:ea typeface="+mn-ea"/>
                          <a:cs typeface="+mn-cs"/>
                        </a:rPr>
                        <a:t>18.3</a:t>
                      </a:r>
                    </a:p>
                  </a:txBody>
                  <a:tcPr marL="6350" marR="6350" marT="6350" marB="0" anchor="b">
                    <a:solidFill>
                      <a:srgbClr val="E7E9EC"/>
                    </a:solidFill>
                  </a:tcPr>
                </a:tc>
                <a:extLst>
                  <a:ext uri="{0D108BD9-81ED-4DB2-BD59-A6C34878D82A}">
                    <a16:rowId xmlns:a16="http://schemas.microsoft.com/office/drawing/2014/main" val="1328651579"/>
                  </a:ext>
                </a:extLst>
              </a:tr>
              <a:tr h="240368">
                <a:tc>
                  <a:txBody>
                    <a:bodyPr/>
                    <a:lstStyle/>
                    <a:p>
                      <a:pPr marL="0" lvl="0" algn="l" defTabSz="914400" rtl="0" eaLnBrk="1" fontAlgn="b" latinLnBrk="0" hangingPunct="1"/>
                      <a:r>
                        <a:rPr lang="en-US" sz="1400" u="none" strike="noStrike" kern="1200">
                          <a:solidFill>
                            <a:schemeClr val="dk1"/>
                          </a:solidFill>
                          <a:effectLst/>
                          <a:latin typeface="+mn-lt"/>
                          <a:ea typeface="+mn-ea"/>
                          <a:cs typeface="+mn-cs"/>
                        </a:rPr>
                        <a:t>Petaluma</a:t>
                      </a:r>
                    </a:p>
                  </a:txBody>
                  <a:tcPr marR="6350" marT="6350" marB="0" anchor="b">
                    <a:solidFill>
                      <a:srgbClr val="E7E9EC"/>
                    </a:solidFill>
                  </a:tcPr>
                </a:tc>
                <a:tc>
                  <a:txBody>
                    <a:bodyPr/>
                    <a:lstStyle/>
                    <a:p>
                      <a:pPr marL="0" lvl="0" algn="ctr" defTabSz="914400" rtl="0" eaLnBrk="1" fontAlgn="b" latinLnBrk="0" hangingPunct="1"/>
                      <a:r>
                        <a:rPr lang="en-US" sz="1400" u="none" strike="noStrike" kern="1200">
                          <a:solidFill>
                            <a:schemeClr val="dk1"/>
                          </a:solidFill>
                          <a:effectLst/>
                          <a:latin typeface="+mn-lt"/>
                          <a:ea typeface="+mn-ea"/>
                          <a:cs typeface="+mn-cs"/>
                        </a:rPr>
                        <a:t>17.8</a:t>
                      </a:r>
                    </a:p>
                  </a:txBody>
                  <a:tcPr marL="6350" marR="6350" marT="6350" marB="0" anchor="b">
                    <a:solidFill>
                      <a:srgbClr val="E7E9EC"/>
                    </a:solidFill>
                  </a:tcPr>
                </a:tc>
                <a:extLst>
                  <a:ext uri="{0D108BD9-81ED-4DB2-BD59-A6C34878D82A}">
                    <a16:rowId xmlns:a16="http://schemas.microsoft.com/office/drawing/2014/main" val="719303019"/>
                  </a:ext>
                </a:extLst>
              </a:tr>
              <a:tr h="240368">
                <a:tc>
                  <a:txBody>
                    <a:bodyPr/>
                    <a:lstStyle/>
                    <a:p>
                      <a:pPr marL="0" lvl="0" algn="l" defTabSz="914400" rtl="0" eaLnBrk="1" fontAlgn="b" latinLnBrk="0" hangingPunct="1"/>
                      <a:r>
                        <a:rPr lang="en-US" sz="1400" u="none" strike="noStrike" kern="1200">
                          <a:solidFill>
                            <a:schemeClr val="dk1"/>
                          </a:solidFill>
                          <a:effectLst/>
                          <a:latin typeface="+mn-lt"/>
                          <a:ea typeface="+mn-ea"/>
                          <a:cs typeface="+mn-cs"/>
                        </a:rPr>
                        <a:t>Sebastopol</a:t>
                      </a:r>
                    </a:p>
                  </a:txBody>
                  <a:tcPr marR="6350" marT="6350" marB="0" anchor="b">
                    <a:solidFill>
                      <a:srgbClr val="E7E9EC"/>
                    </a:solidFill>
                  </a:tcPr>
                </a:tc>
                <a:tc>
                  <a:txBody>
                    <a:bodyPr/>
                    <a:lstStyle/>
                    <a:p>
                      <a:pPr marL="0" lvl="0" algn="ctr" defTabSz="914400" rtl="0" eaLnBrk="1" fontAlgn="b" latinLnBrk="0" hangingPunct="1"/>
                      <a:r>
                        <a:rPr lang="en-US" sz="1400" u="none" strike="noStrike" kern="1200">
                          <a:solidFill>
                            <a:schemeClr val="dk1"/>
                          </a:solidFill>
                          <a:effectLst/>
                          <a:latin typeface="+mn-lt"/>
                          <a:ea typeface="+mn-ea"/>
                          <a:cs typeface="+mn-cs"/>
                        </a:rPr>
                        <a:t>17.1</a:t>
                      </a:r>
                    </a:p>
                  </a:txBody>
                  <a:tcPr marL="6350" marR="6350" marT="6350" marB="0" anchor="b">
                    <a:solidFill>
                      <a:srgbClr val="E7E9EC"/>
                    </a:solidFill>
                  </a:tcPr>
                </a:tc>
                <a:extLst>
                  <a:ext uri="{0D108BD9-81ED-4DB2-BD59-A6C34878D82A}">
                    <a16:rowId xmlns:a16="http://schemas.microsoft.com/office/drawing/2014/main" val="2533042021"/>
                  </a:ext>
                </a:extLst>
              </a:tr>
              <a:tr h="240368">
                <a:tc>
                  <a:txBody>
                    <a:bodyPr/>
                    <a:lstStyle/>
                    <a:p>
                      <a:pPr lvl="0" algn="l" fontAlgn="b"/>
                      <a:r>
                        <a:rPr lang="en-US" sz="1400" b="1" u="none" strike="noStrike" kern="1200" dirty="0">
                          <a:solidFill>
                            <a:schemeClr val="dk1"/>
                          </a:solidFill>
                          <a:effectLst/>
                          <a:latin typeface="+mn-lt"/>
                          <a:ea typeface="+mn-ea"/>
                          <a:cs typeface="+mn-cs"/>
                        </a:rPr>
                        <a:t>Sonoma County Avg.</a:t>
                      </a:r>
                    </a:p>
                  </a:txBody>
                  <a:tcPr marR="6350" marT="6350" marB="0" anchor="b">
                    <a:solidFill>
                      <a:schemeClr val="accent4">
                        <a:lumMod val="20000"/>
                        <a:lumOff val="80000"/>
                      </a:schemeClr>
                    </a:solidFill>
                  </a:tcPr>
                </a:tc>
                <a:tc>
                  <a:txBody>
                    <a:bodyPr/>
                    <a:lstStyle/>
                    <a:p>
                      <a:pPr algn="ctr" fontAlgn="b"/>
                      <a:r>
                        <a:rPr lang="en-US" sz="1400" b="1" i="0" u="none" strike="noStrike" dirty="0">
                          <a:solidFill>
                            <a:srgbClr val="000000"/>
                          </a:solidFill>
                          <a:effectLst/>
                          <a:latin typeface="+mn-lt"/>
                        </a:rPr>
                        <a:t>16.6</a:t>
                      </a:r>
                    </a:p>
                  </a:txBody>
                  <a:tcPr marL="6350" marR="6350" marT="6350" marB="0" anchor="b">
                    <a:solidFill>
                      <a:schemeClr val="accent4">
                        <a:lumMod val="20000"/>
                        <a:lumOff val="80000"/>
                      </a:schemeClr>
                    </a:solidFill>
                  </a:tcPr>
                </a:tc>
                <a:extLst>
                  <a:ext uri="{0D108BD9-81ED-4DB2-BD59-A6C34878D82A}">
                    <a16:rowId xmlns:a16="http://schemas.microsoft.com/office/drawing/2014/main" val="4210794487"/>
                  </a:ext>
                </a:extLst>
              </a:tr>
              <a:tr h="240368">
                <a:tc>
                  <a:txBody>
                    <a:bodyPr/>
                    <a:lstStyle/>
                    <a:p>
                      <a:pPr lvl="0" algn="l" fontAlgn="b"/>
                      <a:r>
                        <a:rPr lang="en-US" sz="1400" u="none" strike="noStrike" kern="1200">
                          <a:solidFill>
                            <a:schemeClr val="dk1"/>
                          </a:solidFill>
                          <a:effectLst/>
                          <a:latin typeface="+mn-lt"/>
                          <a:ea typeface="+mn-ea"/>
                          <a:cs typeface="+mn-cs"/>
                        </a:rPr>
                        <a:t>Cloverdale</a:t>
                      </a:r>
                    </a:p>
                  </a:txBody>
                  <a:tcPr marR="6350" marT="6350" marB="0" anchor="b">
                    <a:solidFill>
                      <a:srgbClr val="E7E9EC"/>
                    </a:solidFill>
                  </a:tcPr>
                </a:tc>
                <a:tc>
                  <a:txBody>
                    <a:bodyPr/>
                    <a:lstStyle/>
                    <a:p>
                      <a:pPr algn="ctr" fontAlgn="b"/>
                      <a:r>
                        <a:rPr lang="en-US" sz="1400" b="0" i="0" u="none" strike="noStrike">
                          <a:solidFill>
                            <a:srgbClr val="000000"/>
                          </a:solidFill>
                          <a:effectLst/>
                          <a:latin typeface="+mn-lt"/>
                        </a:rPr>
                        <a:t>15.8</a:t>
                      </a:r>
                    </a:p>
                  </a:txBody>
                  <a:tcPr marL="6350" marR="6350" marT="6350" marB="0" anchor="b">
                    <a:solidFill>
                      <a:srgbClr val="E7E9EC"/>
                    </a:solidFill>
                  </a:tcPr>
                </a:tc>
                <a:extLst>
                  <a:ext uri="{0D108BD9-81ED-4DB2-BD59-A6C34878D82A}">
                    <a16:rowId xmlns:a16="http://schemas.microsoft.com/office/drawing/2014/main" val="1278579007"/>
                  </a:ext>
                </a:extLst>
              </a:tr>
              <a:tr h="240368">
                <a:tc>
                  <a:txBody>
                    <a:bodyPr/>
                    <a:lstStyle/>
                    <a:p>
                      <a:pPr lvl="0" algn="l" fontAlgn="b"/>
                      <a:r>
                        <a:rPr lang="en-US" sz="1400" b="1" u="none" strike="noStrike" kern="1200">
                          <a:solidFill>
                            <a:schemeClr val="dk1"/>
                          </a:solidFill>
                          <a:effectLst/>
                          <a:latin typeface="+mn-lt"/>
                          <a:ea typeface="+mn-ea"/>
                          <a:cs typeface="+mn-cs"/>
                        </a:rPr>
                        <a:t>Bay Area Region*</a:t>
                      </a:r>
                    </a:p>
                  </a:txBody>
                  <a:tcPr marR="6350" marT="6350" marB="0" anchor="b">
                    <a:solidFill>
                      <a:schemeClr val="accent4">
                        <a:lumMod val="20000"/>
                        <a:lumOff val="80000"/>
                      </a:schemeClr>
                    </a:solidFill>
                  </a:tcPr>
                </a:tc>
                <a:tc>
                  <a:txBody>
                    <a:bodyPr/>
                    <a:lstStyle/>
                    <a:p>
                      <a:pPr algn="ctr" fontAlgn="b"/>
                      <a:r>
                        <a:rPr lang="en-US" sz="1400" b="1" i="0" u="none" strike="noStrike">
                          <a:solidFill>
                            <a:srgbClr val="000000"/>
                          </a:solidFill>
                          <a:effectLst/>
                          <a:latin typeface="+mn-lt"/>
                        </a:rPr>
                        <a:t>15.5*</a:t>
                      </a:r>
                    </a:p>
                  </a:txBody>
                  <a:tcPr marL="6350" marR="6350" marT="6350" marB="0" anchor="b">
                    <a:solidFill>
                      <a:schemeClr val="accent4">
                        <a:lumMod val="20000"/>
                        <a:lumOff val="80000"/>
                      </a:schemeClr>
                    </a:solidFill>
                  </a:tcPr>
                </a:tc>
                <a:extLst>
                  <a:ext uri="{0D108BD9-81ED-4DB2-BD59-A6C34878D82A}">
                    <a16:rowId xmlns:a16="http://schemas.microsoft.com/office/drawing/2014/main" val="2902678887"/>
                  </a:ext>
                </a:extLst>
              </a:tr>
              <a:tr h="240368">
                <a:tc>
                  <a:txBody>
                    <a:bodyPr/>
                    <a:lstStyle/>
                    <a:p>
                      <a:pPr lvl="0" algn="l" fontAlgn="b"/>
                      <a:r>
                        <a:rPr lang="en-US" sz="1400" u="none" strike="noStrike" kern="1200">
                          <a:solidFill>
                            <a:schemeClr val="dk1"/>
                          </a:solidFill>
                          <a:effectLst/>
                          <a:latin typeface="+mn-lt"/>
                          <a:ea typeface="+mn-ea"/>
                          <a:cs typeface="+mn-cs"/>
                        </a:rPr>
                        <a:t>Rohnert Park</a:t>
                      </a:r>
                    </a:p>
                  </a:txBody>
                  <a:tcPr marR="6350" marT="6350" marB="0" anchor="b">
                    <a:solidFill>
                      <a:srgbClr val="E7E9EC"/>
                    </a:solidFill>
                  </a:tcPr>
                </a:tc>
                <a:tc>
                  <a:txBody>
                    <a:bodyPr/>
                    <a:lstStyle/>
                    <a:p>
                      <a:pPr algn="ctr" fontAlgn="b"/>
                      <a:r>
                        <a:rPr lang="en-US" sz="1400" b="0" i="0" u="none" strike="noStrike" dirty="0">
                          <a:solidFill>
                            <a:srgbClr val="000000"/>
                          </a:solidFill>
                          <a:effectLst/>
                          <a:latin typeface="+mn-lt"/>
                        </a:rPr>
                        <a:t>14.8</a:t>
                      </a:r>
                    </a:p>
                  </a:txBody>
                  <a:tcPr marL="6350" marR="6350" marT="6350" marB="0" anchor="b">
                    <a:solidFill>
                      <a:srgbClr val="E7E9EC"/>
                    </a:solidFill>
                  </a:tcPr>
                </a:tc>
                <a:extLst>
                  <a:ext uri="{0D108BD9-81ED-4DB2-BD59-A6C34878D82A}">
                    <a16:rowId xmlns:a16="http://schemas.microsoft.com/office/drawing/2014/main" val="242764604"/>
                  </a:ext>
                </a:extLst>
              </a:tr>
              <a:tr h="240368">
                <a:tc>
                  <a:txBody>
                    <a:bodyPr/>
                    <a:lstStyle/>
                    <a:p>
                      <a:pPr lvl="0" algn="l" fontAlgn="b"/>
                      <a:r>
                        <a:rPr lang="en-US" sz="1400" u="none" strike="noStrike" kern="1200">
                          <a:solidFill>
                            <a:schemeClr val="dk1"/>
                          </a:solidFill>
                          <a:effectLst/>
                          <a:latin typeface="+mn-lt"/>
                          <a:ea typeface="+mn-ea"/>
                          <a:cs typeface="+mn-cs"/>
                        </a:rPr>
                        <a:t>Windsor</a:t>
                      </a:r>
                    </a:p>
                  </a:txBody>
                  <a:tcPr marR="6350" marT="6350" marB="0" anchor="b"/>
                </a:tc>
                <a:tc>
                  <a:txBody>
                    <a:bodyPr/>
                    <a:lstStyle/>
                    <a:p>
                      <a:pPr algn="ctr" fontAlgn="b"/>
                      <a:r>
                        <a:rPr lang="en-US" sz="1400" b="0" i="0" u="none" strike="noStrike">
                          <a:solidFill>
                            <a:srgbClr val="000000"/>
                          </a:solidFill>
                          <a:effectLst/>
                          <a:latin typeface="+mn-lt"/>
                        </a:rPr>
                        <a:t>14.2</a:t>
                      </a:r>
                    </a:p>
                  </a:txBody>
                  <a:tcPr marL="6350" marR="6350" marT="6350" marB="0" anchor="b"/>
                </a:tc>
                <a:extLst>
                  <a:ext uri="{0D108BD9-81ED-4DB2-BD59-A6C34878D82A}">
                    <a16:rowId xmlns:a16="http://schemas.microsoft.com/office/drawing/2014/main" val="3972755842"/>
                  </a:ext>
                </a:extLst>
              </a:tr>
              <a:tr h="254593">
                <a:tc>
                  <a:txBody>
                    <a:bodyPr/>
                    <a:lstStyle/>
                    <a:p>
                      <a:pPr lvl="0" algn="l" fontAlgn="b"/>
                      <a:r>
                        <a:rPr lang="en-US" sz="1400" u="none" strike="noStrike" kern="1200">
                          <a:solidFill>
                            <a:schemeClr val="dk1"/>
                          </a:solidFill>
                          <a:effectLst/>
                          <a:latin typeface="+mn-lt"/>
                          <a:ea typeface="+mn-ea"/>
                          <a:cs typeface="+mn-cs"/>
                        </a:rPr>
                        <a:t>Santa Rosa</a:t>
                      </a:r>
                    </a:p>
                  </a:txBody>
                  <a:tcPr marR="6350" marT="6350" marB="0" anchor="b"/>
                </a:tc>
                <a:tc>
                  <a:txBody>
                    <a:bodyPr/>
                    <a:lstStyle/>
                    <a:p>
                      <a:pPr algn="ctr" fontAlgn="b"/>
                      <a:r>
                        <a:rPr lang="en-US" sz="1400" b="0" i="0" u="none" strike="noStrike">
                          <a:solidFill>
                            <a:srgbClr val="000000"/>
                          </a:solidFill>
                          <a:effectLst/>
                          <a:latin typeface="+mn-lt"/>
                        </a:rPr>
                        <a:t>13.5</a:t>
                      </a:r>
                    </a:p>
                  </a:txBody>
                  <a:tcPr marL="6350" marR="6350" marT="6350" marB="0" anchor="b"/>
                </a:tc>
                <a:extLst>
                  <a:ext uri="{0D108BD9-81ED-4DB2-BD59-A6C34878D82A}">
                    <a16:rowId xmlns:a16="http://schemas.microsoft.com/office/drawing/2014/main" val="1505615247"/>
                  </a:ext>
                </a:extLst>
              </a:tr>
              <a:tr h="240368">
                <a:tc>
                  <a:txBody>
                    <a:bodyPr/>
                    <a:lstStyle/>
                    <a:p>
                      <a:pPr lvl="0" algn="l" fontAlgn="b"/>
                      <a:r>
                        <a:rPr lang="en-US" sz="1400" u="none" strike="noStrike" kern="1200">
                          <a:solidFill>
                            <a:schemeClr val="dk1"/>
                          </a:solidFill>
                          <a:effectLst/>
                          <a:latin typeface="+mn-lt"/>
                          <a:ea typeface="+mn-ea"/>
                          <a:cs typeface="+mn-cs"/>
                        </a:rPr>
                        <a:t>Healdsburg</a:t>
                      </a:r>
                    </a:p>
                  </a:txBody>
                  <a:tcPr marR="6350" marT="6350" marB="0" anchor="b"/>
                </a:tc>
                <a:tc>
                  <a:txBody>
                    <a:bodyPr/>
                    <a:lstStyle/>
                    <a:p>
                      <a:pPr algn="ctr" fontAlgn="b"/>
                      <a:r>
                        <a:rPr lang="en-US" sz="1400" b="0" i="0" u="none" strike="noStrike" dirty="0">
                          <a:solidFill>
                            <a:srgbClr val="000000"/>
                          </a:solidFill>
                          <a:effectLst/>
                          <a:latin typeface="+mn-lt"/>
                        </a:rPr>
                        <a:t>13.3</a:t>
                      </a:r>
                    </a:p>
                  </a:txBody>
                  <a:tcPr marL="6350" marR="6350" marT="6350" marB="0" anchor="b"/>
                </a:tc>
                <a:extLst>
                  <a:ext uri="{0D108BD9-81ED-4DB2-BD59-A6C34878D82A}">
                    <a16:rowId xmlns:a16="http://schemas.microsoft.com/office/drawing/2014/main" val="98319624"/>
                  </a:ext>
                </a:extLst>
              </a:tr>
            </a:tbl>
          </a:graphicData>
        </a:graphic>
      </p:graphicFrame>
      <p:sp>
        <p:nvSpPr>
          <p:cNvPr id="4" name="TextBox 3">
            <a:extLst>
              <a:ext uri="{FF2B5EF4-FFF2-40B4-BE49-F238E27FC236}">
                <a16:creationId xmlns:a16="http://schemas.microsoft.com/office/drawing/2014/main" id="{6CEE2437-C098-5D8F-3063-2C8CCA35CC0E}"/>
              </a:ext>
            </a:extLst>
          </p:cNvPr>
          <p:cNvSpPr txBox="1"/>
          <p:nvPr/>
        </p:nvSpPr>
        <p:spPr>
          <a:xfrm>
            <a:off x="76200" y="5718970"/>
            <a:ext cx="8915400" cy="1077218"/>
          </a:xfrm>
          <a:prstGeom prst="rect">
            <a:avLst/>
          </a:prstGeom>
          <a:noFill/>
        </p:spPr>
        <p:txBody>
          <a:bodyPr wrap="square">
            <a:spAutoFit/>
          </a:bodyPr>
          <a:lstStyle/>
          <a:p>
            <a:r>
              <a:rPr lang="en-US" sz="1600" i="1" dirty="0"/>
              <a:t>Sonoma County and jurisdiction estimates extracted from the Sonoma County Travel Model 2019 validation for 2019 (published 2/10/22).</a:t>
            </a:r>
          </a:p>
          <a:p>
            <a:endParaRPr lang="en-US" sz="1600" i="1" dirty="0"/>
          </a:p>
          <a:p>
            <a:r>
              <a:rPr lang="en-US" sz="1600" i="1" dirty="0"/>
              <a:t>*Bay Area Regional (MPO region) Average extracted from TAMDM</a:t>
            </a:r>
          </a:p>
        </p:txBody>
      </p:sp>
      <p:graphicFrame>
        <p:nvGraphicFramePr>
          <p:cNvPr id="5" name="Table 4">
            <a:extLst>
              <a:ext uri="{FF2B5EF4-FFF2-40B4-BE49-F238E27FC236}">
                <a16:creationId xmlns:a16="http://schemas.microsoft.com/office/drawing/2014/main" id="{BB3B509E-F90A-25DB-5213-99F01AC44AAF}"/>
              </a:ext>
            </a:extLst>
          </p:cNvPr>
          <p:cNvGraphicFramePr>
            <a:graphicFrameLocks noGrp="1"/>
          </p:cNvGraphicFramePr>
          <p:nvPr>
            <p:extLst>
              <p:ext uri="{D42A27DB-BD31-4B8C-83A1-F6EECF244321}">
                <p14:modId xmlns:p14="http://schemas.microsoft.com/office/powerpoint/2010/main" val="3243063731"/>
              </p:ext>
            </p:extLst>
          </p:nvPr>
        </p:nvGraphicFramePr>
        <p:xfrm>
          <a:off x="4734665" y="1683178"/>
          <a:ext cx="3996121" cy="3869686"/>
        </p:xfrm>
        <a:graphic>
          <a:graphicData uri="http://schemas.openxmlformats.org/drawingml/2006/table">
            <a:tbl>
              <a:tblPr>
                <a:tableStyleId>{5C22544A-7EE6-4342-B048-85BDC9FD1C3A}</a:tableStyleId>
              </a:tblPr>
              <a:tblGrid>
                <a:gridCol w="2052734">
                  <a:extLst>
                    <a:ext uri="{9D8B030D-6E8A-4147-A177-3AD203B41FA5}">
                      <a16:colId xmlns:a16="http://schemas.microsoft.com/office/drawing/2014/main" val="2258667637"/>
                    </a:ext>
                  </a:extLst>
                </a:gridCol>
                <a:gridCol w="1943387">
                  <a:extLst>
                    <a:ext uri="{9D8B030D-6E8A-4147-A177-3AD203B41FA5}">
                      <a16:colId xmlns:a16="http://schemas.microsoft.com/office/drawing/2014/main" val="2591246165"/>
                    </a:ext>
                  </a:extLst>
                </a:gridCol>
              </a:tblGrid>
              <a:tr h="710556">
                <a:tc>
                  <a:txBody>
                    <a:bodyPr/>
                    <a:lstStyle/>
                    <a:p>
                      <a:pPr algn="l" fontAlgn="b"/>
                      <a:r>
                        <a:rPr lang="en-US" sz="1400" b="1" u="none" strike="noStrike">
                          <a:solidFill>
                            <a:schemeClr val="bg1"/>
                          </a:solidFill>
                          <a:effectLst/>
                          <a:latin typeface="+mn-lt"/>
                        </a:rPr>
                        <a:t>Jurisdiction</a:t>
                      </a:r>
                      <a:endParaRPr lang="en-US" sz="1400" b="1" i="0" u="none" strike="noStrike">
                        <a:solidFill>
                          <a:schemeClr val="bg1"/>
                        </a:solidFill>
                        <a:effectLst/>
                        <a:latin typeface="+mn-lt"/>
                      </a:endParaRPr>
                    </a:p>
                  </a:txBody>
                  <a:tcPr marR="6350" marT="6350" marB="0" anchor="ctr">
                    <a:solidFill>
                      <a:schemeClr val="accent1"/>
                    </a:solidFill>
                  </a:tcPr>
                </a:tc>
                <a:tc>
                  <a:txBody>
                    <a:bodyPr/>
                    <a:lstStyle/>
                    <a:p>
                      <a:pPr algn="ctr" fontAlgn="b"/>
                      <a:r>
                        <a:rPr lang="en-US" sz="1400" b="1" u="none" strike="noStrike">
                          <a:solidFill>
                            <a:schemeClr val="bg1"/>
                          </a:solidFill>
                          <a:effectLst/>
                          <a:latin typeface="+mn-lt"/>
                        </a:rPr>
                        <a:t>Home-Based Work VMT Per Employee</a:t>
                      </a:r>
                      <a:endParaRPr lang="en-US" sz="1400" b="1" i="0" u="none" strike="noStrike">
                        <a:solidFill>
                          <a:schemeClr val="bg1"/>
                        </a:solidFill>
                        <a:effectLst/>
                        <a:latin typeface="+mn-lt"/>
                      </a:endParaRPr>
                    </a:p>
                  </a:txBody>
                  <a:tcPr marL="0" marR="6350" marT="6350" marB="0" anchor="ctr">
                    <a:solidFill>
                      <a:schemeClr val="accent1"/>
                    </a:solidFill>
                  </a:tcPr>
                </a:tc>
                <a:extLst>
                  <a:ext uri="{0D108BD9-81ED-4DB2-BD59-A6C34878D82A}">
                    <a16:rowId xmlns:a16="http://schemas.microsoft.com/office/drawing/2014/main" val="3906459815"/>
                  </a:ext>
                </a:extLst>
              </a:tr>
              <a:tr h="240886">
                <a:tc>
                  <a:txBody>
                    <a:bodyPr/>
                    <a:lstStyle/>
                    <a:p>
                      <a:pPr lvl="0" algn="l" fontAlgn="b"/>
                      <a:r>
                        <a:rPr lang="en-US" sz="1400" b="1" u="none" strike="noStrike" kern="1200">
                          <a:solidFill>
                            <a:schemeClr val="dk1"/>
                          </a:solidFill>
                          <a:effectLst/>
                          <a:latin typeface="+mn-lt"/>
                          <a:ea typeface="+mn-ea"/>
                          <a:cs typeface="+mn-cs"/>
                        </a:rPr>
                        <a:t>Bay Area Region*</a:t>
                      </a:r>
                    </a:p>
                  </a:txBody>
                  <a:tcPr marR="6350" marT="6350" marB="0" anchor="b">
                    <a:solidFill>
                      <a:schemeClr val="accent4">
                        <a:lumMod val="20000"/>
                        <a:lumOff val="80000"/>
                      </a:schemeClr>
                    </a:solidFill>
                  </a:tcPr>
                </a:tc>
                <a:tc>
                  <a:txBody>
                    <a:bodyPr/>
                    <a:lstStyle/>
                    <a:p>
                      <a:pPr algn="ctr" fontAlgn="b"/>
                      <a:r>
                        <a:rPr lang="en-US" sz="1400" b="1" i="0" u="none" strike="noStrike">
                          <a:solidFill>
                            <a:srgbClr val="000000"/>
                          </a:solidFill>
                          <a:effectLst/>
                          <a:latin typeface="+mn-lt"/>
                        </a:rPr>
                        <a:t>22.3*</a:t>
                      </a:r>
                    </a:p>
                  </a:txBody>
                  <a:tcPr marL="6350" marR="6350" marT="6350" marB="0" anchor="b">
                    <a:solidFill>
                      <a:schemeClr val="accent4">
                        <a:lumMod val="20000"/>
                        <a:lumOff val="80000"/>
                      </a:schemeClr>
                    </a:solidFill>
                  </a:tcPr>
                </a:tc>
                <a:extLst>
                  <a:ext uri="{0D108BD9-81ED-4DB2-BD59-A6C34878D82A}">
                    <a16:rowId xmlns:a16="http://schemas.microsoft.com/office/drawing/2014/main" val="375572670"/>
                  </a:ext>
                </a:extLst>
              </a:tr>
              <a:tr h="243678">
                <a:tc>
                  <a:txBody>
                    <a:bodyPr/>
                    <a:lstStyle/>
                    <a:p>
                      <a:pPr lvl="0" algn="l" fontAlgn="b"/>
                      <a:r>
                        <a:rPr lang="en-US" sz="1400" u="none" strike="noStrike" kern="1200">
                          <a:solidFill>
                            <a:schemeClr val="dk1"/>
                          </a:solidFill>
                          <a:effectLst/>
                          <a:latin typeface="+mn-lt"/>
                          <a:ea typeface="+mn-ea"/>
                          <a:cs typeface="+mn-cs"/>
                        </a:rPr>
                        <a:t>Petaluma</a:t>
                      </a:r>
                    </a:p>
                  </a:txBody>
                  <a:tcPr marR="6350" marT="6350" marB="0" anchor="b"/>
                </a:tc>
                <a:tc>
                  <a:txBody>
                    <a:bodyPr/>
                    <a:lstStyle/>
                    <a:p>
                      <a:pPr algn="ctr" fontAlgn="b"/>
                      <a:r>
                        <a:rPr lang="en-US" sz="1400" b="0" i="0" u="none" strike="noStrike">
                          <a:solidFill>
                            <a:srgbClr val="000000"/>
                          </a:solidFill>
                          <a:effectLst/>
                          <a:latin typeface="+mn-lt"/>
                        </a:rPr>
                        <a:t>18.3</a:t>
                      </a:r>
                    </a:p>
                  </a:txBody>
                  <a:tcPr marL="6350" marR="6350" marT="6350" marB="0" anchor="b"/>
                </a:tc>
                <a:extLst>
                  <a:ext uri="{0D108BD9-81ED-4DB2-BD59-A6C34878D82A}">
                    <a16:rowId xmlns:a16="http://schemas.microsoft.com/office/drawing/2014/main" val="535863755"/>
                  </a:ext>
                </a:extLst>
              </a:tr>
              <a:tr h="243678">
                <a:tc>
                  <a:txBody>
                    <a:bodyPr/>
                    <a:lstStyle/>
                    <a:p>
                      <a:pPr lvl="0" algn="l" fontAlgn="b"/>
                      <a:r>
                        <a:rPr lang="en-US" sz="1400" u="none" strike="noStrike" kern="1200">
                          <a:solidFill>
                            <a:schemeClr val="dk1"/>
                          </a:solidFill>
                          <a:effectLst/>
                          <a:latin typeface="+mn-lt"/>
                          <a:ea typeface="+mn-ea"/>
                          <a:cs typeface="+mn-cs"/>
                        </a:rPr>
                        <a:t>Sonoma</a:t>
                      </a:r>
                    </a:p>
                  </a:txBody>
                  <a:tcPr marR="6350" marT="6350" marB="0" anchor="b"/>
                </a:tc>
                <a:tc>
                  <a:txBody>
                    <a:bodyPr/>
                    <a:lstStyle/>
                    <a:p>
                      <a:pPr algn="ctr" fontAlgn="b"/>
                      <a:r>
                        <a:rPr lang="en-US" sz="1400" b="0" i="0" u="none" strike="noStrike">
                          <a:solidFill>
                            <a:srgbClr val="000000"/>
                          </a:solidFill>
                          <a:effectLst/>
                          <a:latin typeface="+mn-lt"/>
                        </a:rPr>
                        <a:t>16.2</a:t>
                      </a:r>
                    </a:p>
                  </a:txBody>
                  <a:tcPr marL="6350" marR="6350" marT="6350" marB="0" anchor="b"/>
                </a:tc>
                <a:extLst>
                  <a:ext uri="{0D108BD9-81ED-4DB2-BD59-A6C34878D82A}">
                    <a16:rowId xmlns:a16="http://schemas.microsoft.com/office/drawing/2014/main" val="1935569305"/>
                  </a:ext>
                </a:extLst>
              </a:tr>
              <a:tr h="243678">
                <a:tc>
                  <a:txBody>
                    <a:bodyPr/>
                    <a:lstStyle/>
                    <a:p>
                      <a:pPr lvl="0" algn="l" fontAlgn="b"/>
                      <a:r>
                        <a:rPr lang="en-US" sz="1400" u="none" strike="noStrike" kern="1200">
                          <a:solidFill>
                            <a:schemeClr val="dk1"/>
                          </a:solidFill>
                          <a:effectLst/>
                          <a:latin typeface="+mn-lt"/>
                          <a:ea typeface="+mn-ea"/>
                          <a:cs typeface="+mn-cs"/>
                        </a:rPr>
                        <a:t>Rohnert Park</a:t>
                      </a:r>
                    </a:p>
                  </a:txBody>
                  <a:tcPr marR="6350" marT="6350" marB="0" anchor="b"/>
                </a:tc>
                <a:tc>
                  <a:txBody>
                    <a:bodyPr/>
                    <a:lstStyle/>
                    <a:p>
                      <a:pPr algn="ctr" fontAlgn="b"/>
                      <a:r>
                        <a:rPr lang="en-US" sz="1400" b="0" i="0" u="none" strike="noStrike">
                          <a:solidFill>
                            <a:srgbClr val="000000"/>
                          </a:solidFill>
                          <a:effectLst/>
                          <a:latin typeface="+mn-lt"/>
                        </a:rPr>
                        <a:t>14.4</a:t>
                      </a:r>
                    </a:p>
                  </a:txBody>
                  <a:tcPr marL="6350" marR="6350" marT="6350" marB="0" anchor="b"/>
                </a:tc>
                <a:extLst>
                  <a:ext uri="{0D108BD9-81ED-4DB2-BD59-A6C34878D82A}">
                    <a16:rowId xmlns:a16="http://schemas.microsoft.com/office/drawing/2014/main" val="3972755842"/>
                  </a:ext>
                </a:extLst>
              </a:tr>
              <a:tr h="243678">
                <a:tc>
                  <a:txBody>
                    <a:bodyPr/>
                    <a:lstStyle/>
                    <a:p>
                      <a:pPr lvl="0" algn="l" fontAlgn="b"/>
                      <a:r>
                        <a:rPr lang="en-US" sz="1400" u="none" strike="noStrike" kern="1200">
                          <a:solidFill>
                            <a:schemeClr val="dk1"/>
                          </a:solidFill>
                          <a:effectLst/>
                          <a:latin typeface="+mn-lt"/>
                          <a:ea typeface="+mn-ea"/>
                          <a:cs typeface="+mn-cs"/>
                        </a:rPr>
                        <a:t>Cotati</a:t>
                      </a:r>
                    </a:p>
                  </a:txBody>
                  <a:tcPr marR="6350" marT="6350" marB="0" anchor="b"/>
                </a:tc>
                <a:tc>
                  <a:txBody>
                    <a:bodyPr/>
                    <a:lstStyle/>
                    <a:p>
                      <a:pPr algn="ctr" fontAlgn="b"/>
                      <a:r>
                        <a:rPr lang="en-US" sz="1400" b="0" i="0" u="none" strike="noStrike">
                          <a:solidFill>
                            <a:srgbClr val="000000"/>
                          </a:solidFill>
                          <a:effectLst/>
                          <a:latin typeface="+mn-lt"/>
                        </a:rPr>
                        <a:t>13.0</a:t>
                      </a:r>
                    </a:p>
                  </a:txBody>
                  <a:tcPr marL="6350" marR="6350" marT="6350" marB="0" anchor="b"/>
                </a:tc>
                <a:extLst>
                  <a:ext uri="{0D108BD9-81ED-4DB2-BD59-A6C34878D82A}">
                    <a16:rowId xmlns:a16="http://schemas.microsoft.com/office/drawing/2014/main" val="737161703"/>
                  </a:ext>
                </a:extLst>
              </a:tr>
              <a:tr h="260963">
                <a:tc>
                  <a:txBody>
                    <a:bodyPr/>
                    <a:lstStyle/>
                    <a:p>
                      <a:pPr lvl="0" algn="l" fontAlgn="b"/>
                      <a:r>
                        <a:rPr lang="en-US" sz="1400" b="1" u="none" strike="noStrike" kern="1200">
                          <a:solidFill>
                            <a:schemeClr val="dk1"/>
                          </a:solidFill>
                          <a:effectLst/>
                          <a:latin typeface="+mn-lt"/>
                          <a:ea typeface="+mn-ea"/>
                          <a:cs typeface="+mn-cs"/>
                        </a:rPr>
                        <a:t>Sonoma County Avg.</a:t>
                      </a:r>
                    </a:p>
                  </a:txBody>
                  <a:tcPr marR="6350" marT="6350" marB="0" anchor="b">
                    <a:solidFill>
                      <a:schemeClr val="accent4">
                        <a:lumMod val="20000"/>
                        <a:lumOff val="80000"/>
                      </a:schemeClr>
                    </a:solidFill>
                  </a:tcPr>
                </a:tc>
                <a:tc>
                  <a:txBody>
                    <a:bodyPr/>
                    <a:lstStyle/>
                    <a:p>
                      <a:pPr algn="ctr" fontAlgn="b"/>
                      <a:r>
                        <a:rPr lang="en-US" sz="1400" b="1" i="0" u="none" strike="noStrike">
                          <a:solidFill>
                            <a:srgbClr val="000000"/>
                          </a:solidFill>
                          <a:effectLst/>
                          <a:latin typeface="+mn-lt"/>
                        </a:rPr>
                        <a:t>12.4</a:t>
                      </a:r>
                    </a:p>
                  </a:txBody>
                  <a:tcPr marL="6350" marR="6350" marT="6350" marB="0" anchor="b">
                    <a:solidFill>
                      <a:schemeClr val="accent4">
                        <a:lumMod val="20000"/>
                        <a:lumOff val="80000"/>
                      </a:schemeClr>
                    </a:solidFill>
                  </a:tcPr>
                </a:tc>
                <a:extLst>
                  <a:ext uri="{0D108BD9-81ED-4DB2-BD59-A6C34878D82A}">
                    <a16:rowId xmlns:a16="http://schemas.microsoft.com/office/drawing/2014/main" val="1505615247"/>
                  </a:ext>
                </a:extLst>
              </a:tr>
              <a:tr h="243678">
                <a:tc>
                  <a:txBody>
                    <a:bodyPr/>
                    <a:lstStyle/>
                    <a:p>
                      <a:pPr lvl="0" algn="l" fontAlgn="b"/>
                      <a:r>
                        <a:rPr lang="en-US" sz="1400" u="none" strike="noStrike" kern="1200">
                          <a:solidFill>
                            <a:schemeClr val="dk1"/>
                          </a:solidFill>
                          <a:effectLst/>
                          <a:latin typeface="+mn-lt"/>
                          <a:ea typeface="+mn-ea"/>
                          <a:cs typeface="+mn-cs"/>
                        </a:rPr>
                        <a:t>Sebastopol</a:t>
                      </a:r>
                    </a:p>
                  </a:txBody>
                  <a:tcPr marR="6350" marT="6350" marB="0" anchor="b"/>
                </a:tc>
                <a:tc>
                  <a:txBody>
                    <a:bodyPr/>
                    <a:lstStyle/>
                    <a:p>
                      <a:pPr algn="ctr" fontAlgn="b"/>
                      <a:r>
                        <a:rPr lang="en-US" sz="1400" b="0" i="0" u="none" strike="noStrike">
                          <a:solidFill>
                            <a:srgbClr val="000000"/>
                          </a:solidFill>
                          <a:effectLst/>
                          <a:latin typeface="+mn-lt"/>
                        </a:rPr>
                        <a:t>11.9</a:t>
                      </a:r>
                    </a:p>
                  </a:txBody>
                  <a:tcPr marL="6350" marR="6350" marT="6350" marB="0" anchor="b"/>
                </a:tc>
                <a:extLst>
                  <a:ext uri="{0D108BD9-81ED-4DB2-BD59-A6C34878D82A}">
                    <a16:rowId xmlns:a16="http://schemas.microsoft.com/office/drawing/2014/main" val="1876892368"/>
                  </a:ext>
                </a:extLst>
              </a:tr>
              <a:tr h="467901">
                <a:tc>
                  <a:txBody>
                    <a:bodyPr/>
                    <a:lstStyle/>
                    <a:p>
                      <a:pPr lvl="0" algn="l" fontAlgn="b"/>
                      <a:r>
                        <a:rPr lang="en-US" sz="1400" u="none" strike="noStrike" kern="1200">
                          <a:solidFill>
                            <a:schemeClr val="dk1"/>
                          </a:solidFill>
                          <a:effectLst/>
                          <a:latin typeface="+mn-lt"/>
                          <a:ea typeface="+mn-ea"/>
                          <a:cs typeface="+mn-cs"/>
                        </a:rPr>
                        <a:t>Unincorporated Sonoma County</a:t>
                      </a:r>
                    </a:p>
                  </a:txBody>
                  <a:tcPr marR="6350" marT="6350" marB="0" anchor="b"/>
                </a:tc>
                <a:tc>
                  <a:txBody>
                    <a:bodyPr/>
                    <a:lstStyle/>
                    <a:p>
                      <a:pPr algn="ctr" fontAlgn="b"/>
                      <a:r>
                        <a:rPr lang="en-US" sz="1400" b="0" i="0" u="none" strike="noStrike">
                          <a:solidFill>
                            <a:srgbClr val="000000"/>
                          </a:solidFill>
                          <a:effectLst/>
                          <a:latin typeface="+mn-lt"/>
                        </a:rPr>
                        <a:t>11.4</a:t>
                      </a:r>
                    </a:p>
                  </a:txBody>
                  <a:tcPr marL="6350" marR="6350" marT="6350" marB="0" anchor="b"/>
                </a:tc>
                <a:extLst>
                  <a:ext uri="{0D108BD9-81ED-4DB2-BD59-A6C34878D82A}">
                    <a16:rowId xmlns:a16="http://schemas.microsoft.com/office/drawing/2014/main" val="4232441937"/>
                  </a:ext>
                </a:extLst>
              </a:tr>
              <a:tr h="239956">
                <a:tc>
                  <a:txBody>
                    <a:bodyPr/>
                    <a:lstStyle/>
                    <a:p>
                      <a:pPr lvl="0" algn="l" fontAlgn="b"/>
                      <a:r>
                        <a:rPr lang="en-US" sz="1400" u="none" strike="noStrike" kern="1200">
                          <a:solidFill>
                            <a:schemeClr val="dk1"/>
                          </a:solidFill>
                          <a:effectLst/>
                          <a:latin typeface="+mn-lt"/>
                          <a:ea typeface="+mn-ea"/>
                          <a:cs typeface="+mn-cs"/>
                        </a:rPr>
                        <a:t>Windsor</a:t>
                      </a:r>
                    </a:p>
                  </a:txBody>
                  <a:tcPr marR="6350" marT="6350" marB="0" anchor="b"/>
                </a:tc>
                <a:tc>
                  <a:txBody>
                    <a:bodyPr/>
                    <a:lstStyle/>
                    <a:p>
                      <a:pPr algn="ctr" fontAlgn="b"/>
                      <a:r>
                        <a:rPr lang="en-US" sz="1400" b="0" i="0" u="none" strike="noStrike">
                          <a:solidFill>
                            <a:srgbClr val="000000"/>
                          </a:solidFill>
                          <a:effectLst/>
                          <a:latin typeface="+mn-lt"/>
                        </a:rPr>
                        <a:t>11.4</a:t>
                      </a:r>
                    </a:p>
                  </a:txBody>
                  <a:tcPr marL="6350" marR="6350" marT="6350" marB="0" anchor="b"/>
                </a:tc>
                <a:extLst>
                  <a:ext uri="{0D108BD9-81ED-4DB2-BD59-A6C34878D82A}">
                    <a16:rowId xmlns:a16="http://schemas.microsoft.com/office/drawing/2014/main" val="591195905"/>
                  </a:ext>
                </a:extLst>
              </a:tr>
              <a:tr h="243678">
                <a:tc>
                  <a:txBody>
                    <a:bodyPr/>
                    <a:lstStyle/>
                    <a:p>
                      <a:pPr lvl="0" algn="l" fontAlgn="b"/>
                      <a:r>
                        <a:rPr lang="en-US" sz="1400" u="none" strike="noStrike" kern="1200">
                          <a:solidFill>
                            <a:schemeClr val="dk1"/>
                          </a:solidFill>
                          <a:effectLst/>
                          <a:latin typeface="+mn-lt"/>
                          <a:ea typeface="+mn-ea"/>
                          <a:cs typeface="+mn-cs"/>
                        </a:rPr>
                        <a:t>Healdsburg</a:t>
                      </a:r>
                    </a:p>
                  </a:txBody>
                  <a:tcPr marR="6350" marT="6350" marB="0" anchor="b"/>
                </a:tc>
                <a:tc>
                  <a:txBody>
                    <a:bodyPr/>
                    <a:lstStyle/>
                    <a:p>
                      <a:pPr algn="ctr" fontAlgn="b"/>
                      <a:r>
                        <a:rPr lang="en-US" sz="1400" b="0" i="0" u="none" strike="noStrike">
                          <a:solidFill>
                            <a:srgbClr val="000000"/>
                          </a:solidFill>
                          <a:effectLst/>
                          <a:latin typeface="+mn-lt"/>
                        </a:rPr>
                        <a:t>11.2</a:t>
                      </a:r>
                    </a:p>
                  </a:txBody>
                  <a:tcPr marL="6350" marR="6350" marT="6350" marB="0" anchor="b"/>
                </a:tc>
                <a:extLst>
                  <a:ext uri="{0D108BD9-81ED-4DB2-BD59-A6C34878D82A}">
                    <a16:rowId xmlns:a16="http://schemas.microsoft.com/office/drawing/2014/main" val="386598814"/>
                  </a:ext>
                </a:extLst>
              </a:tr>
              <a:tr h="243678">
                <a:tc>
                  <a:txBody>
                    <a:bodyPr/>
                    <a:lstStyle/>
                    <a:p>
                      <a:pPr lvl="0" algn="l" fontAlgn="b"/>
                      <a:r>
                        <a:rPr lang="en-US" sz="1400" u="none" strike="noStrike" kern="1200">
                          <a:solidFill>
                            <a:schemeClr val="dk1"/>
                          </a:solidFill>
                          <a:effectLst/>
                          <a:latin typeface="+mn-lt"/>
                          <a:ea typeface="+mn-ea"/>
                          <a:cs typeface="+mn-cs"/>
                        </a:rPr>
                        <a:t>Santa Rosa</a:t>
                      </a:r>
                    </a:p>
                  </a:txBody>
                  <a:tcPr marR="6350" marT="6350" marB="0" anchor="b"/>
                </a:tc>
                <a:tc>
                  <a:txBody>
                    <a:bodyPr/>
                    <a:lstStyle/>
                    <a:p>
                      <a:pPr algn="ctr" fontAlgn="b"/>
                      <a:r>
                        <a:rPr lang="en-US" sz="1400" b="0" i="0" u="none" strike="noStrike">
                          <a:solidFill>
                            <a:srgbClr val="000000"/>
                          </a:solidFill>
                          <a:effectLst/>
                          <a:latin typeface="+mn-lt"/>
                        </a:rPr>
                        <a:t>9.4</a:t>
                      </a:r>
                    </a:p>
                  </a:txBody>
                  <a:tcPr marL="6350" marR="6350" marT="6350" marB="0" anchor="b"/>
                </a:tc>
                <a:extLst>
                  <a:ext uri="{0D108BD9-81ED-4DB2-BD59-A6C34878D82A}">
                    <a16:rowId xmlns:a16="http://schemas.microsoft.com/office/drawing/2014/main" val="2357794444"/>
                  </a:ext>
                </a:extLst>
              </a:tr>
              <a:tr h="243678">
                <a:tc>
                  <a:txBody>
                    <a:bodyPr/>
                    <a:lstStyle/>
                    <a:p>
                      <a:pPr lvl="0" algn="l" fontAlgn="b"/>
                      <a:r>
                        <a:rPr lang="en-US" sz="1400" u="none" strike="noStrike" kern="1200">
                          <a:solidFill>
                            <a:schemeClr val="dk1"/>
                          </a:solidFill>
                          <a:effectLst/>
                          <a:latin typeface="+mn-lt"/>
                          <a:ea typeface="+mn-ea"/>
                          <a:cs typeface="+mn-cs"/>
                        </a:rPr>
                        <a:t>Cloverdale</a:t>
                      </a:r>
                    </a:p>
                  </a:txBody>
                  <a:tcPr marR="6350" marT="6350" marB="0" anchor="b"/>
                </a:tc>
                <a:tc>
                  <a:txBody>
                    <a:bodyPr/>
                    <a:lstStyle/>
                    <a:p>
                      <a:pPr algn="ctr" fontAlgn="b"/>
                      <a:r>
                        <a:rPr lang="en-US" sz="1400" b="0" i="0" u="none" strike="noStrike">
                          <a:solidFill>
                            <a:srgbClr val="000000"/>
                          </a:solidFill>
                          <a:effectLst/>
                          <a:latin typeface="+mn-lt"/>
                        </a:rPr>
                        <a:t>9.3</a:t>
                      </a:r>
                    </a:p>
                  </a:txBody>
                  <a:tcPr marL="6350" marR="6350" marT="6350" marB="0" anchor="b"/>
                </a:tc>
                <a:extLst>
                  <a:ext uri="{0D108BD9-81ED-4DB2-BD59-A6C34878D82A}">
                    <a16:rowId xmlns:a16="http://schemas.microsoft.com/office/drawing/2014/main" val="3421305352"/>
                  </a:ext>
                </a:extLst>
              </a:tr>
            </a:tbl>
          </a:graphicData>
        </a:graphic>
      </p:graphicFrame>
    </p:spTree>
    <p:extLst>
      <p:ext uri="{BB962C8B-B14F-4D97-AF65-F5344CB8AC3E}">
        <p14:creationId xmlns:p14="http://schemas.microsoft.com/office/powerpoint/2010/main" val="6830820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White Rectangle"/>
          <p:cNvSpPr/>
          <p:nvPr/>
        </p:nvSpPr>
        <p:spPr>
          <a:xfrm>
            <a:off x="-152400" y="1447800"/>
            <a:ext cx="9296400" cy="5587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17" name="is FPthink"/>
          <p:cNvSpPr txBox="1"/>
          <p:nvPr/>
        </p:nvSpPr>
        <p:spPr>
          <a:xfrm>
            <a:off x="5934440" y="678683"/>
            <a:ext cx="3209560"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OPR Guidance</a:t>
            </a:r>
          </a:p>
        </p:txBody>
      </p:sp>
      <p:sp>
        <p:nvSpPr>
          <p:cNvPr id="18" name="Who"/>
          <p:cNvSpPr txBox="1"/>
          <p:nvPr/>
        </p:nvSpPr>
        <p:spPr>
          <a:xfrm>
            <a:off x="330380" y="-117286"/>
            <a:ext cx="5240217"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Thresholds</a:t>
            </a:r>
          </a:p>
        </p:txBody>
      </p:sp>
      <p:sp>
        <p:nvSpPr>
          <p:cNvPr id="20" name="Rectangle 19"/>
          <p:cNvSpPr/>
          <p:nvPr/>
        </p:nvSpPr>
        <p:spPr>
          <a:xfrm>
            <a:off x="5638800" y="803244"/>
            <a:ext cx="124737"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15" name="TextBox 14"/>
          <p:cNvSpPr txBox="1"/>
          <p:nvPr/>
        </p:nvSpPr>
        <p:spPr>
          <a:xfrm>
            <a:off x="127089" y="1906539"/>
            <a:ext cx="8737421" cy="3862596"/>
          </a:xfrm>
          <a:prstGeom prst="rect">
            <a:avLst/>
          </a:prstGeom>
          <a:noFill/>
        </p:spPr>
        <p:txBody>
          <a:bodyPr wrap="square" rtlCol="0">
            <a:spAutoFit/>
          </a:bodyPr>
          <a:lstStyle/>
          <a:p>
            <a:pPr>
              <a:spcAft>
                <a:spcPts val="1800"/>
              </a:spcAft>
            </a:pPr>
            <a:r>
              <a:rPr lang="en-US" sz="3200" b="1" dirty="0"/>
              <a:t> For transportation projects:</a:t>
            </a:r>
          </a:p>
          <a:p>
            <a:pPr marL="742950" lvl="1" indent="-285750">
              <a:spcAft>
                <a:spcPts val="1800"/>
              </a:spcAft>
              <a:buFont typeface="Arial" panose="020B0604020202020204" pitchFamily="34" charset="0"/>
              <a:buChar char="•"/>
            </a:pPr>
            <a:r>
              <a:rPr lang="en-US" sz="2800" dirty="0"/>
              <a:t>Bicycle, pedestrian, and transit projects are presumed to not increase VMT</a:t>
            </a:r>
          </a:p>
          <a:p>
            <a:pPr marL="742950" lvl="1" indent="-285750">
              <a:spcAft>
                <a:spcPts val="1800"/>
              </a:spcAft>
              <a:buFont typeface="Arial" panose="020B0604020202020204" pitchFamily="34" charset="0"/>
              <a:buChar char="•"/>
            </a:pPr>
            <a:r>
              <a:rPr lang="en-US" sz="2800" dirty="0"/>
              <a:t>Projects that expand roadway capacity are considered to have potential to cause induced demand; short-term and long-term VMT effects should be evaluated</a:t>
            </a:r>
          </a:p>
          <a:p>
            <a:pPr marL="1200150" lvl="2" indent="-285750">
              <a:spcAft>
                <a:spcPts val="1800"/>
              </a:spcAft>
              <a:buFont typeface="Arial" panose="020B0604020202020204" pitchFamily="34" charset="0"/>
              <a:buChar char="•"/>
            </a:pPr>
            <a:r>
              <a:rPr lang="en-US" sz="2800" dirty="0"/>
              <a:t>Thresholds of significance not specified </a:t>
            </a:r>
          </a:p>
        </p:txBody>
      </p:sp>
    </p:spTree>
    <p:extLst>
      <p:ext uri="{BB962C8B-B14F-4D97-AF65-F5344CB8AC3E}">
        <p14:creationId xmlns:p14="http://schemas.microsoft.com/office/powerpoint/2010/main" val="672885025"/>
      </p:ext>
    </p:extLst>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White Rectangle"/>
          <p:cNvSpPr/>
          <p:nvPr/>
        </p:nvSpPr>
        <p:spPr>
          <a:xfrm>
            <a:off x="-152400" y="1447800"/>
            <a:ext cx="9296400" cy="5587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17" name="is FPthink"/>
          <p:cNvSpPr txBox="1"/>
          <p:nvPr/>
        </p:nvSpPr>
        <p:spPr>
          <a:xfrm>
            <a:off x="5934440" y="678683"/>
            <a:ext cx="3209560"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OPR Guidance</a:t>
            </a:r>
          </a:p>
        </p:txBody>
      </p:sp>
      <p:sp>
        <p:nvSpPr>
          <p:cNvPr id="18" name="Who"/>
          <p:cNvSpPr txBox="1"/>
          <p:nvPr/>
        </p:nvSpPr>
        <p:spPr>
          <a:xfrm>
            <a:off x="330380" y="-117286"/>
            <a:ext cx="5240217"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Thresholds</a:t>
            </a:r>
          </a:p>
        </p:txBody>
      </p:sp>
      <p:sp>
        <p:nvSpPr>
          <p:cNvPr id="20" name="Rectangle 19"/>
          <p:cNvSpPr/>
          <p:nvPr/>
        </p:nvSpPr>
        <p:spPr>
          <a:xfrm>
            <a:off x="5638800" y="803244"/>
            <a:ext cx="124737"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6" name="TextBox 5"/>
          <p:cNvSpPr txBox="1"/>
          <p:nvPr/>
        </p:nvSpPr>
        <p:spPr>
          <a:xfrm>
            <a:off x="685800" y="2038719"/>
            <a:ext cx="7620000" cy="4001095"/>
          </a:xfrm>
          <a:prstGeom prst="rect">
            <a:avLst/>
          </a:prstGeom>
          <a:noFill/>
        </p:spPr>
        <p:txBody>
          <a:bodyPr wrap="square" rtlCol="0">
            <a:spAutoFit/>
          </a:bodyPr>
          <a:lstStyle/>
          <a:p>
            <a:r>
              <a:rPr lang="en-US" sz="3200" b="1" dirty="0"/>
              <a:t>Agencies setting thresholds that differ from </a:t>
            </a:r>
            <a:r>
              <a:rPr lang="en-US" sz="3200" b="1" dirty="0" err="1"/>
              <a:t>OPR</a:t>
            </a:r>
            <a:r>
              <a:rPr lang="en-US" sz="3200" b="1" dirty="0"/>
              <a:t> Guidance should consider the overall intent of SB 743:</a:t>
            </a:r>
          </a:p>
          <a:p>
            <a:endParaRPr lang="en-US" dirty="0"/>
          </a:p>
          <a:p>
            <a:pPr marL="457200" indent="-457200">
              <a:buFont typeface="Arial" panose="020B0604020202020204" pitchFamily="34" charset="0"/>
              <a:buChar char="•"/>
            </a:pPr>
            <a:r>
              <a:rPr lang="en-US" sz="2800" dirty="0"/>
              <a:t>Promote the reduction of greenhouse gas emissions </a:t>
            </a:r>
          </a:p>
          <a:p>
            <a:pPr marL="457200" indent="-457200">
              <a:buFont typeface="Arial" panose="020B0604020202020204" pitchFamily="34" charset="0"/>
              <a:buChar char="•"/>
            </a:pPr>
            <a:r>
              <a:rPr lang="en-US" sz="2800" dirty="0"/>
              <a:t>Promote the development of multi-modal transportation network </a:t>
            </a:r>
          </a:p>
          <a:p>
            <a:pPr marL="457200" indent="-457200">
              <a:buFont typeface="Arial" panose="020B0604020202020204" pitchFamily="34" charset="0"/>
              <a:buChar char="•"/>
            </a:pPr>
            <a:r>
              <a:rPr lang="en-US" sz="2800" dirty="0"/>
              <a:t>Promote a diversity of land uses </a:t>
            </a:r>
          </a:p>
        </p:txBody>
      </p:sp>
    </p:spTree>
    <p:extLst>
      <p:ext uri="{BB962C8B-B14F-4D97-AF65-F5344CB8AC3E}">
        <p14:creationId xmlns:p14="http://schemas.microsoft.com/office/powerpoint/2010/main" val="38967561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265816" y="1503953"/>
            <a:ext cx="9409816" cy="5587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25" name="Rectangle 24"/>
          <p:cNvSpPr/>
          <p:nvPr/>
        </p:nvSpPr>
        <p:spPr>
          <a:xfrm>
            <a:off x="279939" y="1931344"/>
            <a:ext cx="5590355" cy="1384995"/>
          </a:xfrm>
          <a:prstGeom prst="rect">
            <a:avLst/>
          </a:prstGeom>
        </p:spPr>
        <p:txBody>
          <a:bodyPr wrap="square">
            <a:spAutoFit/>
          </a:bodyPr>
          <a:lstStyle/>
          <a:p>
            <a:pPr marL="457200" indent="-457200">
              <a:buFont typeface="Wingdings" panose="05000000000000000000" pitchFamily="2" charset="2"/>
              <a:buChar char="q"/>
            </a:pPr>
            <a:r>
              <a:rPr lang="en-US" sz="2800" dirty="0"/>
              <a:t>Residential, retail, office, and mixed-use projects located in transit priority areas (TPAs)</a:t>
            </a:r>
          </a:p>
        </p:txBody>
      </p:sp>
      <p:sp>
        <p:nvSpPr>
          <p:cNvPr id="17" name="is FPthink"/>
          <p:cNvSpPr txBox="1"/>
          <p:nvPr/>
        </p:nvSpPr>
        <p:spPr>
          <a:xfrm>
            <a:off x="5658366" y="446909"/>
            <a:ext cx="3560618" cy="738664"/>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Transit priority areas</a:t>
            </a:r>
          </a:p>
        </p:txBody>
      </p:sp>
      <p:sp>
        <p:nvSpPr>
          <p:cNvPr id="18" name="Who"/>
          <p:cNvSpPr txBox="1"/>
          <p:nvPr/>
        </p:nvSpPr>
        <p:spPr>
          <a:xfrm>
            <a:off x="330380" y="-117286"/>
            <a:ext cx="4815421"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Screening</a:t>
            </a:r>
          </a:p>
        </p:txBody>
      </p:sp>
      <p:sp>
        <p:nvSpPr>
          <p:cNvPr id="20" name="Rectangle 19"/>
          <p:cNvSpPr/>
          <p:nvPr/>
        </p:nvSpPr>
        <p:spPr>
          <a:xfrm>
            <a:off x="5334000" y="803244"/>
            <a:ext cx="124737"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5201" y="3611751"/>
            <a:ext cx="6058943" cy="30979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75770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265816" y="1503953"/>
            <a:ext cx="9409816" cy="5587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25" name="Rectangle 24"/>
          <p:cNvSpPr/>
          <p:nvPr/>
        </p:nvSpPr>
        <p:spPr>
          <a:xfrm>
            <a:off x="173182" y="2155444"/>
            <a:ext cx="3332018" cy="1384995"/>
          </a:xfrm>
          <a:prstGeom prst="rect">
            <a:avLst/>
          </a:prstGeom>
        </p:spPr>
        <p:txBody>
          <a:bodyPr wrap="square">
            <a:spAutoFit/>
          </a:bodyPr>
          <a:lstStyle/>
          <a:p>
            <a:pPr marL="457200" indent="-457200">
              <a:buFont typeface="Wingdings" panose="05000000000000000000" pitchFamily="2" charset="2"/>
              <a:buChar char="q"/>
            </a:pPr>
            <a:r>
              <a:rPr lang="en-US" sz="2800" dirty="0"/>
              <a:t>Project located in low VMT generating area</a:t>
            </a:r>
          </a:p>
        </p:txBody>
      </p:sp>
      <p:sp>
        <p:nvSpPr>
          <p:cNvPr id="17" name="is FPthink"/>
          <p:cNvSpPr txBox="1"/>
          <p:nvPr/>
        </p:nvSpPr>
        <p:spPr>
          <a:xfrm>
            <a:off x="5583382" y="678683"/>
            <a:ext cx="3560618"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location</a:t>
            </a:r>
          </a:p>
        </p:txBody>
      </p:sp>
      <p:sp>
        <p:nvSpPr>
          <p:cNvPr id="18" name="Who"/>
          <p:cNvSpPr txBox="1"/>
          <p:nvPr/>
        </p:nvSpPr>
        <p:spPr>
          <a:xfrm>
            <a:off x="330380" y="-117286"/>
            <a:ext cx="4815421"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Screening</a:t>
            </a:r>
          </a:p>
        </p:txBody>
      </p:sp>
      <p:sp>
        <p:nvSpPr>
          <p:cNvPr id="20" name="Rectangle 19"/>
          <p:cNvSpPr/>
          <p:nvPr/>
        </p:nvSpPr>
        <p:spPr>
          <a:xfrm>
            <a:off x="5334000" y="803244"/>
            <a:ext cx="124737"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pic>
        <p:nvPicPr>
          <p:cNvPr id="4" name="Picture 3"/>
          <p:cNvPicPr>
            <a:picLocks noChangeAspect="1"/>
          </p:cNvPicPr>
          <p:nvPr/>
        </p:nvPicPr>
        <p:blipFill>
          <a:blip r:embed="rId5"/>
          <a:stretch>
            <a:fillRect/>
          </a:stretch>
        </p:blipFill>
        <p:spPr>
          <a:xfrm>
            <a:off x="533400" y="4191930"/>
            <a:ext cx="2971800" cy="2038350"/>
          </a:xfrm>
          <a:prstGeom prst="rect">
            <a:avLst/>
          </a:prstGeom>
        </p:spPr>
      </p:pic>
      <p:pic>
        <p:nvPicPr>
          <p:cNvPr id="5" name="Picture 4"/>
          <p:cNvPicPr>
            <a:picLocks noChangeAspect="1"/>
          </p:cNvPicPr>
          <p:nvPr/>
        </p:nvPicPr>
        <p:blipFill rotWithShape="1">
          <a:blip r:embed="rId6"/>
          <a:srcRect l="25833" t="12667" r="26667" b="12667"/>
          <a:stretch/>
        </p:blipFill>
        <p:spPr>
          <a:xfrm>
            <a:off x="3817718" y="1791216"/>
            <a:ext cx="4640481" cy="4559070"/>
          </a:xfrm>
          <a:prstGeom prst="rect">
            <a:avLst/>
          </a:prstGeom>
        </p:spPr>
      </p:pic>
    </p:spTree>
    <p:extLst>
      <p:ext uri="{BB962C8B-B14F-4D97-AF65-F5344CB8AC3E}">
        <p14:creationId xmlns:p14="http://schemas.microsoft.com/office/powerpoint/2010/main" val="13308361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265816" y="1503953"/>
            <a:ext cx="9409816" cy="5587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is FPthink"/>
          <p:cNvSpPr txBox="1"/>
          <p:nvPr/>
        </p:nvSpPr>
        <p:spPr>
          <a:xfrm>
            <a:off x="4399166" y="678683"/>
            <a:ext cx="3648075"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NEW LAWS</a:t>
            </a:r>
          </a:p>
        </p:txBody>
      </p:sp>
      <p:grpSp>
        <p:nvGrpSpPr>
          <p:cNvPr id="14" name="Group 13"/>
          <p:cNvGrpSpPr/>
          <p:nvPr/>
        </p:nvGrpSpPr>
        <p:grpSpPr>
          <a:xfrm>
            <a:off x="330380" y="-117286"/>
            <a:ext cx="3947782" cy="1354217"/>
            <a:chOff x="330380" y="-10956"/>
            <a:chExt cx="3947782" cy="1354217"/>
          </a:xfrm>
        </p:grpSpPr>
        <p:sp>
          <p:nvSpPr>
            <p:cNvPr id="15" name="Who"/>
            <p:cNvSpPr txBox="1"/>
            <p:nvPr/>
          </p:nvSpPr>
          <p:spPr>
            <a:xfrm>
              <a:off x="330380" y="-10956"/>
              <a:ext cx="3659656"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Change</a:t>
              </a:r>
            </a:p>
          </p:txBody>
        </p:sp>
        <p:sp>
          <p:nvSpPr>
            <p:cNvPr id="16" name="Rectangle 15"/>
            <p:cNvSpPr/>
            <p:nvPr/>
          </p:nvSpPr>
          <p:spPr>
            <a:xfrm>
              <a:off x="4114488" y="909574"/>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22" name="TextBox 21"/>
          <p:cNvSpPr txBox="1"/>
          <p:nvPr/>
        </p:nvSpPr>
        <p:spPr>
          <a:xfrm>
            <a:off x="4251566" y="4504965"/>
            <a:ext cx="1175322" cy="523220"/>
          </a:xfrm>
          <a:prstGeom prst="rect">
            <a:avLst/>
          </a:prstGeom>
          <a:noFill/>
        </p:spPr>
        <p:txBody>
          <a:bodyPr wrap="none">
            <a:spAutoFit/>
          </a:bodyPr>
          <a:lstStyle/>
          <a:p>
            <a:pPr>
              <a:defRPr/>
            </a:pPr>
            <a:r>
              <a:rPr lang="en-US" sz="2800" dirty="0">
                <a:solidFill>
                  <a:prstClr val="black"/>
                </a:solidFill>
                <a:effectLst>
                  <a:outerShdw blurRad="38100" dist="38100" dir="2700000" algn="tl">
                    <a:srgbClr val="000000">
                      <a:alpha val="43137"/>
                    </a:srgbClr>
                  </a:outerShdw>
                </a:effectLst>
                <a:cs typeface="Calibri" pitchFamily="34" charset="0"/>
              </a:rPr>
              <a:t>SB 375</a:t>
            </a:r>
          </a:p>
        </p:txBody>
      </p:sp>
      <p:sp>
        <p:nvSpPr>
          <p:cNvPr id="23" name="TextBox 22"/>
          <p:cNvSpPr txBox="1"/>
          <p:nvPr/>
        </p:nvSpPr>
        <p:spPr>
          <a:xfrm>
            <a:off x="3662399" y="5317140"/>
            <a:ext cx="1035861" cy="523220"/>
          </a:xfrm>
          <a:prstGeom prst="rect">
            <a:avLst/>
          </a:prstGeom>
          <a:noFill/>
        </p:spPr>
        <p:txBody>
          <a:bodyPr wrap="none">
            <a:spAutoFit/>
          </a:bodyPr>
          <a:lstStyle/>
          <a:p>
            <a:pPr>
              <a:defRPr/>
            </a:pPr>
            <a:r>
              <a:rPr lang="en-US" sz="2800" dirty="0">
                <a:solidFill>
                  <a:prstClr val="black"/>
                </a:solidFill>
                <a:effectLst>
                  <a:outerShdw blurRad="38100" dist="38100" dir="2700000" algn="tl">
                    <a:srgbClr val="000000">
                      <a:alpha val="43137"/>
                    </a:srgbClr>
                  </a:outerShdw>
                </a:effectLst>
                <a:cs typeface="Calibri" pitchFamily="34" charset="0"/>
              </a:rPr>
              <a:t>AB 32</a:t>
            </a:r>
          </a:p>
        </p:txBody>
      </p:sp>
      <p:sp>
        <p:nvSpPr>
          <p:cNvPr id="24" name="TextBox 23"/>
          <p:cNvSpPr txBox="1"/>
          <p:nvPr/>
        </p:nvSpPr>
        <p:spPr>
          <a:xfrm>
            <a:off x="3995774" y="4936140"/>
            <a:ext cx="1003801" cy="523220"/>
          </a:xfrm>
          <a:prstGeom prst="rect">
            <a:avLst/>
          </a:prstGeom>
          <a:noFill/>
        </p:spPr>
        <p:txBody>
          <a:bodyPr wrap="none">
            <a:spAutoFit/>
          </a:bodyPr>
          <a:lstStyle/>
          <a:p>
            <a:pPr>
              <a:defRPr/>
            </a:pPr>
            <a:r>
              <a:rPr lang="en-US" sz="2800" b="1" dirty="0">
                <a:solidFill>
                  <a:srgbClr val="7030A0"/>
                </a:solidFill>
                <a:effectLst>
                  <a:outerShdw blurRad="38100" dist="38100" dir="2700000" algn="tl">
                    <a:srgbClr val="000000">
                      <a:alpha val="43137"/>
                    </a:srgbClr>
                  </a:outerShdw>
                </a:effectLst>
                <a:cs typeface="Calibri" pitchFamily="34" charset="0"/>
              </a:rPr>
              <a:t>SB 97</a:t>
            </a:r>
          </a:p>
        </p:txBody>
      </p:sp>
      <p:sp>
        <p:nvSpPr>
          <p:cNvPr id="25" name="TextBox 24"/>
          <p:cNvSpPr txBox="1"/>
          <p:nvPr/>
        </p:nvSpPr>
        <p:spPr>
          <a:xfrm>
            <a:off x="4784576" y="3629627"/>
            <a:ext cx="1175322" cy="523220"/>
          </a:xfrm>
          <a:prstGeom prst="rect">
            <a:avLst/>
          </a:prstGeom>
          <a:noFill/>
        </p:spPr>
        <p:txBody>
          <a:bodyPr wrap="none">
            <a:spAutoFit/>
          </a:bodyPr>
          <a:lstStyle/>
          <a:p>
            <a:pPr>
              <a:defRPr/>
            </a:pPr>
            <a:r>
              <a:rPr lang="en-US" sz="2800" dirty="0">
                <a:solidFill>
                  <a:prstClr val="black"/>
                </a:solidFill>
                <a:effectLst>
                  <a:outerShdw blurRad="38100" dist="38100" dir="2700000" algn="tl">
                    <a:srgbClr val="000000">
                      <a:alpha val="43137"/>
                    </a:srgbClr>
                  </a:outerShdw>
                </a:effectLst>
                <a:cs typeface="Calibri" pitchFamily="34" charset="0"/>
              </a:rPr>
              <a:t>SB 226</a:t>
            </a:r>
          </a:p>
        </p:txBody>
      </p:sp>
      <p:sp>
        <p:nvSpPr>
          <p:cNvPr id="26" name="TextBox 25"/>
          <p:cNvSpPr txBox="1"/>
          <p:nvPr/>
        </p:nvSpPr>
        <p:spPr>
          <a:xfrm>
            <a:off x="5611554" y="2486627"/>
            <a:ext cx="1186543" cy="523220"/>
          </a:xfrm>
          <a:prstGeom prst="rect">
            <a:avLst/>
          </a:prstGeom>
          <a:noFill/>
        </p:spPr>
        <p:txBody>
          <a:bodyPr wrap="none">
            <a:spAutoFit/>
          </a:bodyPr>
          <a:lstStyle/>
          <a:p>
            <a:pPr>
              <a:defRPr/>
            </a:pPr>
            <a:r>
              <a:rPr lang="en-US" sz="2800" b="1" u="sng" dirty="0">
                <a:solidFill>
                  <a:srgbClr val="7030A0"/>
                </a:solidFill>
                <a:effectLst>
                  <a:outerShdw blurRad="38100" dist="38100" dir="2700000" algn="tl">
                    <a:srgbClr val="000000">
                      <a:alpha val="43137"/>
                    </a:srgbClr>
                  </a:outerShdw>
                </a:effectLst>
                <a:cs typeface="Calibri" pitchFamily="34" charset="0"/>
              </a:rPr>
              <a:t>SB 743</a:t>
            </a:r>
          </a:p>
        </p:txBody>
      </p:sp>
      <p:sp>
        <p:nvSpPr>
          <p:cNvPr id="27" name="TextBox 26"/>
          <p:cNvSpPr txBox="1"/>
          <p:nvPr/>
        </p:nvSpPr>
        <p:spPr>
          <a:xfrm>
            <a:off x="5049415" y="3248627"/>
            <a:ext cx="1401346" cy="523220"/>
          </a:xfrm>
          <a:prstGeom prst="rect">
            <a:avLst/>
          </a:prstGeom>
          <a:noFill/>
        </p:spPr>
        <p:txBody>
          <a:bodyPr wrap="none">
            <a:spAutoFit/>
          </a:bodyPr>
          <a:lstStyle/>
          <a:p>
            <a:pPr>
              <a:defRPr/>
            </a:pPr>
            <a:r>
              <a:rPr lang="en-US" sz="2800" dirty="0">
                <a:solidFill>
                  <a:prstClr val="black"/>
                </a:solidFill>
                <a:effectLst>
                  <a:outerShdw blurRad="38100" dist="38100" dir="2700000" algn="tl">
                    <a:srgbClr val="000000">
                      <a:alpha val="43137"/>
                    </a:srgbClr>
                  </a:outerShdw>
                </a:effectLst>
                <a:cs typeface="Calibri" pitchFamily="34" charset="0"/>
              </a:rPr>
              <a:t>AB 2245</a:t>
            </a:r>
          </a:p>
        </p:txBody>
      </p:sp>
      <p:sp>
        <p:nvSpPr>
          <p:cNvPr id="28" name="TextBox 27"/>
          <p:cNvSpPr txBox="1"/>
          <p:nvPr/>
        </p:nvSpPr>
        <p:spPr>
          <a:xfrm>
            <a:off x="5281106" y="2865816"/>
            <a:ext cx="1218603" cy="523220"/>
          </a:xfrm>
          <a:prstGeom prst="rect">
            <a:avLst/>
          </a:prstGeom>
          <a:noFill/>
        </p:spPr>
        <p:txBody>
          <a:bodyPr wrap="none">
            <a:spAutoFit/>
          </a:bodyPr>
          <a:lstStyle/>
          <a:p>
            <a:pPr>
              <a:defRPr/>
            </a:pPr>
            <a:r>
              <a:rPr lang="en-US" sz="2800" dirty="0">
                <a:solidFill>
                  <a:prstClr val="black"/>
                </a:solidFill>
                <a:effectLst>
                  <a:outerShdw blurRad="38100" dist="38100" dir="2700000" algn="tl">
                    <a:srgbClr val="000000">
                      <a:alpha val="43137"/>
                    </a:srgbClr>
                  </a:outerShdw>
                </a:effectLst>
                <a:cs typeface="Calibri" pitchFamily="34" charset="0"/>
              </a:rPr>
              <a:t>AB 417</a:t>
            </a:r>
          </a:p>
        </p:txBody>
      </p:sp>
      <p:sp>
        <p:nvSpPr>
          <p:cNvPr id="29" name="TextBox 28"/>
          <p:cNvSpPr txBox="1"/>
          <p:nvPr/>
        </p:nvSpPr>
        <p:spPr>
          <a:xfrm>
            <a:off x="4486440" y="4067018"/>
            <a:ext cx="1401346" cy="523220"/>
          </a:xfrm>
          <a:prstGeom prst="rect">
            <a:avLst/>
          </a:prstGeom>
          <a:noFill/>
        </p:spPr>
        <p:txBody>
          <a:bodyPr wrap="none">
            <a:spAutoFit/>
          </a:bodyPr>
          <a:lstStyle/>
          <a:p>
            <a:pPr>
              <a:defRPr/>
            </a:pPr>
            <a:r>
              <a:rPr lang="en-US" sz="2800" dirty="0">
                <a:solidFill>
                  <a:prstClr val="black"/>
                </a:solidFill>
                <a:effectLst>
                  <a:outerShdw blurRad="38100" dist="38100" dir="2700000" algn="tl">
                    <a:srgbClr val="000000">
                      <a:alpha val="43137"/>
                    </a:srgbClr>
                  </a:outerShdw>
                </a:effectLst>
                <a:cs typeface="Calibri" pitchFamily="34" charset="0"/>
              </a:rPr>
              <a:t>AB 1358</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3" name="Right Arrow 2"/>
          <p:cNvSpPr/>
          <p:nvPr/>
        </p:nvSpPr>
        <p:spPr>
          <a:xfrm rot="18154736">
            <a:off x="2314532" y="3826239"/>
            <a:ext cx="3775810" cy="55026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Continued Legislative Influence</a:t>
            </a:r>
          </a:p>
        </p:txBody>
      </p:sp>
    </p:spTree>
    <p:extLst>
      <p:ext uri="{BB962C8B-B14F-4D97-AF65-F5344CB8AC3E}">
        <p14:creationId xmlns:p14="http://schemas.microsoft.com/office/powerpoint/2010/main" val="38659170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White Rectangle"/>
          <p:cNvSpPr/>
          <p:nvPr/>
        </p:nvSpPr>
        <p:spPr>
          <a:xfrm>
            <a:off x="-265816" y="1503953"/>
            <a:ext cx="9409816" cy="5587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17" name="is FPthink"/>
          <p:cNvSpPr txBox="1"/>
          <p:nvPr/>
        </p:nvSpPr>
        <p:spPr>
          <a:xfrm>
            <a:off x="5583382" y="678683"/>
            <a:ext cx="3560618"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location</a:t>
            </a:r>
          </a:p>
        </p:txBody>
      </p:sp>
      <p:sp>
        <p:nvSpPr>
          <p:cNvPr id="18" name="Who"/>
          <p:cNvSpPr txBox="1"/>
          <p:nvPr/>
        </p:nvSpPr>
        <p:spPr>
          <a:xfrm>
            <a:off x="330380" y="-117286"/>
            <a:ext cx="4815421"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Screening</a:t>
            </a:r>
          </a:p>
        </p:txBody>
      </p:sp>
      <p:sp>
        <p:nvSpPr>
          <p:cNvPr id="20" name="Rectangle 19"/>
          <p:cNvSpPr/>
          <p:nvPr/>
        </p:nvSpPr>
        <p:spPr>
          <a:xfrm>
            <a:off x="5334000" y="803244"/>
            <a:ext cx="124737"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Tree>
    <p:extLst>
      <p:ext uri="{BB962C8B-B14F-4D97-AF65-F5344CB8AC3E}">
        <p14:creationId xmlns:p14="http://schemas.microsoft.com/office/powerpoint/2010/main" val="42495567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381000" y="1525289"/>
            <a:ext cx="9677400" cy="5506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is FPthink"/>
          <p:cNvSpPr txBox="1"/>
          <p:nvPr/>
        </p:nvSpPr>
        <p:spPr>
          <a:xfrm>
            <a:off x="4932566" y="678683"/>
            <a:ext cx="4211434"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VMT FORECASTING</a:t>
            </a:r>
          </a:p>
        </p:txBody>
      </p:sp>
      <p:sp>
        <p:nvSpPr>
          <p:cNvPr id="15" name="Who"/>
          <p:cNvSpPr txBox="1"/>
          <p:nvPr/>
        </p:nvSpPr>
        <p:spPr>
          <a:xfrm>
            <a:off x="330380" y="-117286"/>
            <a:ext cx="4225516"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Methods</a:t>
            </a:r>
          </a:p>
        </p:txBody>
      </p:sp>
      <p:sp>
        <p:nvSpPr>
          <p:cNvPr id="16" name="Rectangle 15"/>
          <p:cNvSpPr/>
          <p:nvPr/>
        </p:nvSpPr>
        <p:spPr>
          <a:xfrm>
            <a:off x="4636926" y="803244"/>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17" name="Title 1"/>
          <p:cNvSpPr txBox="1">
            <a:spLocks/>
          </p:cNvSpPr>
          <p:nvPr/>
        </p:nvSpPr>
        <p:spPr>
          <a:xfrm>
            <a:off x="235128" y="1525288"/>
            <a:ext cx="8305800" cy="119934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t>VMT = Volume x Distance or</a:t>
            </a:r>
          </a:p>
          <a:p>
            <a:pPr>
              <a:defRPr/>
            </a:pPr>
            <a:r>
              <a:rPr lang="en-US" sz="4000" b="1" dirty="0"/>
              <a:t> Trips x Trip Length</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3" name="TextBox 2"/>
          <p:cNvSpPr txBox="1"/>
          <p:nvPr/>
        </p:nvSpPr>
        <p:spPr>
          <a:xfrm>
            <a:off x="330380" y="2938308"/>
            <a:ext cx="8337345" cy="4524315"/>
          </a:xfrm>
          <a:prstGeom prst="rect">
            <a:avLst/>
          </a:prstGeom>
          <a:noFill/>
        </p:spPr>
        <p:txBody>
          <a:bodyPr wrap="square" rtlCol="0">
            <a:spAutoFit/>
          </a:bodyPr>
          <a:lstStyle/>
          <a:p>
            <a:pPr marL="285750" indent="-285750">
              <a:buFont typeface="Arial" panose="020B0604020202020204" pitchFamily="34" charset="0"/>
              <a:buChar char="•"/>
            </a:pPr>
            <a:r>
              <a:rPr lang="en-US" sz="3200" b="1" dirty="0"/>
              <a:t>CEQA Guidelines and Technical Advisory recognize a range of VMT methods:</a:t>
            </a:r>
          </a:p>
          <a:p>
            <a:pPr marL="742950" lvl="1" indent="-285750">
              <a:buFont typeface="Arial" panose="020B0604020202020204" pitchFamily="34" charset="0"/>
              <a:buChar char="•"/>
            </a:pPr>
            <a:r>
              <a:rPr lang="en-US" sz="2800" dirty="0"/>
              <a:t>Qualitative</a:t>
            </a:r>
          </a:p>
          <a:p>
            <a:pPr marL="742950" lvl="1" indent="-285750">
              <a:buFont typeface="Arial" panose="020B0604020202020204" pitchFamily="34" charset="0"/>
              <a:buChar char="•"/>
            </a:pPr>
            <a:r>
              <a:rPr lang="en-US" sz="2800" dirty="0"/>
              <a:t>Spreadsheet</a:t>
            </a:r>
          </a:p>
          <a:p>
            <a:pPr marL="742950" lvl="1" indent="-285750">
              <a:buFont typeface="Arial" panose="020B0604020202020204" pitchFamily="34" charset="0"/>
              <a:buChar char="•"/>
            </a:pPr>
            <a:r>
              <a:rPr lang="en-US" sz="2800" dirty="0"/>
              <a:t>Sketch Planning</a:t>
            </a:r>
          </a:p>
          <a:p>
            <a:pPr marL="742950" lvl="1" indent="-285750">
              <a:buFont typeface="Arial" panose="020B0604020202020204" pitchFamily="34" charset="0"/>
              <a:buChar char="•"/>
            </a:pPr>
            <a:r>
              <a:rPr lang="en-US" sz="2800" b="1" dirty="0"/>
              <a:t>Trip-Based Models</a:t>
            </a:r>
          </a:p>
          <a:p>
            <a:pPr marL="742950" lvl="1" indent="-285750">
              <a:buFont typeface="Arial" panose="020B0604020202020204" pitchFamily="34" charset="0"/>
              <a:buChar char="•"/>
            </a:pPr>
            <a:r>
              <a:rPr lang="en-US" sz="2800" dirty="0"/>
              <a:t>Tour-Based Models</a:t>
            </a:r>
          </a:p>
          <a:p>
            <a:pPr marL="742950" lvl="1" indent="-285750">
              <a:buFont typeface="Arial" panose="020B0604020202020204" pitchFamily="34" charset="0"/>
              <a:buChar char="•"/>
            </a:pPr>
            <a:r>
              <a:rPr lang="en-US" sz="2800" b="1" dirty="0"/>
              <a:t>Activity-Based Models</a:t>
            </a:r>
          </a:p>
          <a:p>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31151870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139566" y="1525289"/>
            <a:ext cx="9296400" cy="5506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is FPthink"/>
          <p:cNvSpPr txBox="1"/>
          <p:nvPr/>
        </p:nvSpPr>
        <p:spPr>
          <a:xfrm>
            <a:off x="4932566" y="678683"/>
            <a:ext cx="4211434"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VMT FORECASTING</a:t>
            </a:r>
          </a:p>
        </p:txBody>
      </p:sp>
      <p:sp>
        <p:nvSpPr>
          <p:cNvPr id="15" name="Who"/>
          <p:cNvSpPr txBox="1"/>
          <p:nvPr/>
        </p:nvSpPr>
        <p:spPr>
          <a:xfrm>
            <a:off x="330380" y="-117286"/>
            <a:ext cx="4225516"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Methods</a:t>
            </a:r>
          </a:p>
        </p:txBody>
      </p:sp>
      <p:sp>
        <p:nvSpPr>
          <p:cNvPr id="16" name="Rectangle 15"/>
          <p:cNvSpPr/>
          <p:nvPr/>
        </p:nvSpPr>
        <p:spPr>
          <a:xfrm>
            <a:off x="4636926" y="803244"/>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17" name="Title 1"/>
          <p:cNvSpPr txBox="1">
            <a:spLocks/>
          </p:cNvSpPr>
          <p:nvPr/>
        </p:nvSpPr>
        <p:spPr>
          <a:xfrm>
            <a:off x="235128" y="1525288"/>
            <a:ext cx="8305800" cy="119934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t>VMT = Volume x Distance or</a:t>
            </a:r>
          </a:p>
          <a:p>
            <a:pPr>
              <a:defRPr/>
            </a:pPr>
            <a:r>
              <a:rPr lang="en-US" sz="4000" b="1" dirty="0"/>
              <a:t> Trips x Trip Length</a:t>
            </a:r>
          </a:p>
        </p:txBody>
      </p:sp>
      <p:pic>
        <p:nvPicPr>
          <p:cNvPr id="1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21328" y="3276600"/>
            <a:ext cx="4260672" cy="31308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6301" y="2976148"/>
            <a:ext cx="4164038" cy="28895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Tree>
    <p:extLst>
      <p:ext uri="{BB962C8B-B14F-4D97-AF65-F5344CB8AC3E}">
        <p14:creationId xmlns:p14="http://schemas.microsoft.com/office/powerpoint/2010/main" val="33954431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152400" y="1503953"/>
            <a:ext cx="9296400" cy="5506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21" name="Rectangle 4"/>
          <p:cNvSpPr txBox="1">
            <a:spLocks noChangeArrowheads="1"/>
          </p:cNvSpPr>
          <p:nvPr/>
        </p:nvSpPr>
        <p:spPr>
          <a:xfrm>
            <a:off x="5376638" y="1627970"/>
            <a:ext cx="3733799"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latin typeface="+mn-lt"/>
              </a:rPr>
              <a:t>Origin-Destination (OD) VMT Method</a:t>
            </a:r>
          </a:p>
        </p:txBody>
      </p:sp>
      <p:sp>
        <p:nvSpPr>
          <p:cNvPr id="22" name="Rectangle 7"/>
          <p:cNvSpPr>
            <a:spLocks noChangeArrowheads="1"/>
          </p:cNvSpPr>
          <p:nvPr/>
        </p:nvSpPr>
        <p:spPr bwMode="auto">
          <a:xfrm>
            <a:off x="5705400" y="2813431"/>
            <a:ext cx="3429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Aft>
                <a:spcPts val="1200"/>
              </a:spcAft>
              <a:buClr>
                <a:schemeClr val="tx1">
                  <a:lumMod val="65000"/>
                </a:schemeClr>
              </a:buClr>
              <a:buFont typeface="Calibri" pitchFamily="34" charset="0"/>
              <a:buChar char="•"/>
            </a:pPr>
            <a:r>
              <a:rPr lang="en-US" sz="2800" dirty="0"/>
              <a:t>Calculates VMT from individual trips to/from an area</a:t>
            </a:r>
          </a:p>
          <a:p>
            <a:pPr marL="342900" indent="-342900">
              <a:spcAft>
                <a:spcPts val="1200"/>
              </a:spcAft>
              <a:buClr>
                <a:schemeClr val="tx1">
                  <a:lumMod val="65000"/>
                </a:schemeClr>
              </a:buClr>
              <a:buFont typeface="Calibri" pitchFamily="34" charset="0"/>
              <a:buChar char="•"/>
            </a:pPr>
            <a:r>
              <a:rPr lang="en-US" sz="2800" dirty="0"/>
              <a:t>Citrus Heights = 1,397,340 daily VMT</a:t>
            </a:r>
            <a:br>
              <a:rPr lang="en-US" sz="2800" dirty="0"/>
            </a:br>
            <a:r>
              <a:rPr lang="en-US" sz="2800" dirty="0"/>
              <a:t>(weekday)</a:t>
            </a:r>
          </a:p>
        </p:txBody>
      </p:sp>
      <p:pic>
        <p:nvPicPr>
          <p:cNvPr id="23" name="Picture 4" descr="chix.jpg"/>
          <p:cNvPicPr>
            <a:picLocks noChangeAspect="1"/>
          </p:cNvPicPr>
          <p:nvPr/>
        </p:nvPicPr>
        <p:blipFill rotWithShape="1">
          <a:blip r:embed="rId4" cstate="screen">
            <a:extLst>
              <a:ext uri="{28A0092B-C50C-407E-A947-70E740481C1C}">
                <a14:useLocalDpi xmlns:a14="http://schemas.microsoft.com/office/drawing/2010/main"/>
              </a:ext>
            </a:extLst>
          </a:blip>
          <a:srcRect l="7143" t="26214" r="16071" b="14458"/>
          <a:stretch/>
        </p:blipFill>
        <p:spPr bwMode="auto">
          <a:xfrm>
            <a:off x="39218" y="1628276"/>
            <a:ext cx="5257799" cy="525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is FPthink"/>
          <p:cNvSpPr txBox="1"/>
          <p:nvPr/>
        </p:nvSpPr>
        <p:spPr>
          <a:xfrm>
            <a:off x="4932566" y="678683"/>
            <a:ext cx="4211434"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VMT Forecasting </a:t>
            </a:r>
          </a:p>
        </p:txBody>
      </p:sp>
      <p:sp>
        <p:nvSpPr>
          <p:cNvPr id="25" name="Who"/>
          <p:cNvSpPr txBox="1"/>
          <p:nvPr/>
        </p:nvSpPr>
        <p:spPr>
          <a:xfrm>
            <a:off x="330380" y="-117286"/>
            <a:ext cx="4225516"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Methods</a:t>
            </a:r>
          </a:p>
        </p:txBody>
      </p:sp>
      <p:sp>
        <p:nvSpPr>
          <p:cNvPr id="26" name="Rectangle 25"/>
          <p:cNvSpPr/>
          <p:nvPr/>
        </p:nvSpPr>
        <p:spPr>
          <a:xfrm>
            <a:off x="4636926" y="803244"/>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Tree>
    <p:extLst>
      <p:ext uri="{BB962C8B-B14F-4D97-AF65-F5344CB8AC3E}">
        <p14:creationId xmlns:p14="http://schemas.microsoft.com/office/powerpoint/2010/main" val="19690680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White Rectangle"/>
          <p:cNvSpPr/>
          <p:nvPr/>
        </p:nvSpPr>
        <p:spPr>
          <a:xfrm>
            <a:off x="-228600" y="1447800"/>
            <a:ext cx="9372600" cy="5582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14" name="TextBox 13"/>
          <p:cNvSpPr txBox="1"/>
          <p:nvPr/>
        </p:nvSpPr>
        <p:spPr>
          <a:xfrm>
            <a:off x="76200" y="1839010"/>
            <a:ext cx="8991600" cy="584775"/>
          </a:xfrm>
          <a:prstGeom prst="rect">
            <a:avLst/>
          </a:prstGeom>
          <a:noFill/>
        </p:spPr>
        <p:txBody>
          <a:bodyPr wrap="square" rtlCol="0">
            <a:spAutoFit/>
          </a:bodyPr>
          <a:lstStyle/>
          <a:p>
            <a:pPr>
              <a:spcAft>
                <a:spcPts val="1800"/>
              </a:spcAft>
            </a:pPr>
            <a:r>
              <a:rPr lang="en-US" sz="3200" b="1" dirty="0"/>
              <a:t>Choices </a:t>
            </a:r>
            <a:endParaRPr lang="en-US" sz="2800" dirty="0"/>
          </a:p>
        </p:txBody>
      </p:sp>
      <p:sp>
        <p:nvSpPr>
          <p:cNvPr id="33" name="Rectangle 32">
            <a:extLst>
              <a:ext uri="{FF2B5EF4-FFF2-40B4-BE49-F238E27FC236}">
                <a16:creationId xmlns:a16="http://schemas.microsoft.com/office/drawing/2014/main" id="{AA12E134-6E39-42E4-968C-C6F14E9DCBA3}"/>
              </a:ext>
            </a:extLst>
          </p:cNvPr>
          <p:cNvSpPr/>
          <p:nvPr/>
        </p:nvSpPr>
        <p:spPr>
          <a:xfrm>
            <a:off x="1319292" y="2236149"/>
            <a:ext cx="6962606" cy="830997"/>
          </a:xfrm>
          <a:prstGeom prst="rect">
            <a:avLst/>
          </a:prstGeom>
        </p:spPr>
        <p:txBody>
          <a:bodyPr wrap="square">
            <a:spAutoFit/>
          </a:bodyPr>
          <a:lstStyle/>
          <a:p>
            <a:pPr algn="ctr"/>
            <a:r>
              <a:rPr lang="en-US" sz="2400" u="sng" dirty="0">
                <a:solidFill>
                  <a:schemeClr val="tx1">
                    <a:lumMod val="65000"/>
                    <a:lumOff val="35000"/>
                  </a:schemeClr>
                </a:solidFill>
              </a:rPr>
              <a:t>Home-Based vs. Household Generated</a:t>
            </a:r>
          </a:p>
          <a:p>
            <a:pPr algn="ctr"/>
            <a:r>
              <a:rPr lang="en-US" sz="2400" u="sng" dirty="0">
                <a:solidFill>
                  <a:schemeClr val="tx1">
                    <a:lumMod val="65000"/>
                    <a:lumOff val="35000"/>
                  </a:schemeClr>
                </a:solidFill>
              </a:rPr>
              <a:t>VMT per resident</a:t>
            </a:r>
          </a:p>
        </p:txBody>
      </p:sp>
      <p:grpSp>
        <p:nvGrpSpPr>
          <p:cNvPr id="8" name="Group 7">
            <a:extLst>
              <a:ext uri="{FF2B5EF4-FFF2-40B4-BE49-F238E27FC236}">
                <a16:creationId xmlns:a16="http://schemas.microsoft.com/office/drawing/2014/main" id="{A41C2F9F-66EC-415C-BB72-6E2FBC1C0373}"/>
              </a:ext>
            </a:extLst>
          </p:cNvPr>
          <p:cNvGrpSpPr/>
          <p:nvPr/>
        </p:nvGrpSpPr>
        <p:grpSpPr>
          <a:xfrm>
            <a:off x="1842113" y="3158394"/>
            <a:ext cx="5916974" cy="3137444"/>
            <a:chOff x="2305018" y="3702331"/>
            <a:chExt cx="4400563" cy="2333375"/>
          </a:xfrm>
        </p:grpSpPr>
        <p:pic>
          <p:nvPicPr>
            <p:cNvPr id="27" name="Picture 26">
              <a:extLst>
                <a:ext uri="{FF2B5EF4-FFF2-40B4-BE49-F238E27FC236}">
                  <a16:creationId xmlns:a16="http://schemas.microsoft.com/office/drawing/2014/main" id="{7DC57A23-E347-4582-B8F5-48C8E2318554}"/>
                </a:ext>
              </a:extLst>
            </p:cNvPr>
            <p:cNvPicPr>
              <a:picLocks noChangeAspect="1"/>
            </p:cNvPicPr>
            <p:nvPr/>
          </p:nvPicPr>
          <p:blipFill>
            <a:blip r:embed="rId5"/>
            <a:stretch>
              <a:fillRect/>
            </a:stretch>
          </p:blipFill>
          <p:spPr>
            <a:xfrm>
              <a:off x="2305018" y="3702331"/>
              <a:ext cx="4400563" cy="2333375"/>
            </a:xfrm>
            <a:prstGeom prst="rect">
              <a:avLst/>
            </a:prstGeom>
            <a:ln>
              <a:noFill/>
            </a:ln>
            <a:effectLst>
              <a:outerShdw blurRad="292100" dist="139700" dir="2700000" algn="tl" rotWithShape="0">
                <a:srgbClr val="333333">
                  <a:alpha val="65000"/>
                </a:srgbClr>
              </a:outerShdw>
            </a:effectLst>
          </p:spPr>
        </p:pic>
        <p:cxnSp>
          <p:nvCxnSpPr>
            <p:cNvPr id="28" name="Straight Arrow Connector 27">
              <a:extLst>
                <a:ext uri="{FF2B5EF4-FFF2-40B4-BE49-F238E27FC236}">
                  <a16:creationId xmlns:a16="http://schemas.microsoft.com/office/drawing/2014/main" id="{E60ABC9A-2ADF-4814-A8F3-A866086D06C8}"/>
                </a:ext>
              </a:extLst>
            </p:cNvPr>
            <p:cNvCxnSpPr>
              <a:cxnSpLocks/>
            </p:cNvCxnSpPr>
            <p:nvPr/>
          </p:nvCxnSpPr>
          <p:spPr>
            <a:xfrm flipH="1" flipV="1">
              <a:off x="3081502" y="4647025"/>
              <a:ext cx="836425" cy="522064"/>
            </a:xfrm>
            <a:prstGeom prst="straightConnector1">
              <a:avLst/>
            </a:prstGeom>
            <a:ln w="38100">
              <a:solidFill>
                <a:srgbClr val="00B0F0"/>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C66EB60-0190-4CCC-ADD8-CA26F81AE1A8}"/>
                </a:ext>
              </a:extLst>
            </p:cNvPr>
            <p:cNvCxnSpPr>
              <a:cxnSpLocks/>
            </p:cNvCxnSpPr>
            <p:nvPr/>
          </p:nvCxnSpPr>
          <p:spPr>
            <a:xfrm flipV="1">
              <a:off x="3081501" y="5333381"/>
              <a:ext cx="918263" cy="550758"/>
            </a:xfrm>
            <a:prstGeom prst="straightConnector1">
              <a:avLst/>
            </a:prstGeom>
            <a:ln w="38100">
              <a:solidFill>
                <a:srgbClr val="00B0F0"/>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ADC2793-93EB-4D09-B929-8DF59077D79A}"/>
                </a:ext>
              </a:extLst>
            </p:cNvPr>
            <p:cNvCxnSpPr>
              <a:cxnSpLocks/>
            </p:cNvCxnSpPr>
            <p:nvPr/>
          </p:nvCxnSpPr>
          <p:spPr>
            <a:xfrm flipV="1">
              <a:off x="4633201" y="4372269"/>
              <a:ext cx="918263" cy="550758"/>
            </a:xfrm>
            <a:prstGeom prst="straightConnector1">
              <a:avLst/>
            </a:prstGeom>
            <a:ln w="38100">
              <a:solidFill>
                <a:srgbClr val="00B0F0"/>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5448523-9EC9-49E4-A658-57F539947D7A}"/>
                </a:ext>
              </a:extLst>
            </p:cNvPr>
            <p:cNvCxnSpPr>
              <a:cxnSpLocks/>
            </p:cNvCxnSpPr>
            <p:nvPr/>
          </p:nvCxnSpPr>
          <p:spPr>
            <a:xfrm flipH="1" flipV="1">
              <a:off x="4505296" y="5340281"/>
              <a:ext cx="671702" cy="357067"/>
            </a:xfrm>
            <a:prstGeom prst="straightConnector1">
              <a:avLst/>
            </a:prstGeom>
            <a:ln w="38100">
              <a:solidFill>
                <a:srgbClr val="00B0F0"/>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8D877EF-2235-4220-ADD5-F3488D9CBB2A}"/>
                </a:ext>
              </a:extLst>
            </p:cNvPr>
            <p:cNvCxnSpPr>
              <a:cxnSpLocks/>
            </p:cNvCxnSpPr>
            <p:nvPr/>
          </p:nvCxnSpPr>
          <p:spPr>
            <a:xfrm>
              <a:off x="5691066" y="4634297"/>
              <a:ext cx="0" cy="534792"/>
            </a:xfrm>
            <a:prstGeom prst="straightConnector1">
              <a:avLst/>
            </a:prstGeom>
            <a:ln w="38100">
              <a:solidFill>
                <a:srgbClr val="FF0000"/>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20" name="is FPthink">
            <a:extLst>
              <a:ext uri="{FF2B5EF4-FFF2-40B4-BE49-F238E27FC236}">
                <a16:creationId xmlns:a16="http://schemas.microsoft.com/office/drawing/2014/main" id="{8AE6ED12-43A5-4DCA-85C2-7A72C03F721C}"/>
              </a:ext>
            </a:extLst>
          </p:cNvPr>
          <p:cNvSpPr txBox="1"/>
          <p:nvPr/>
        </p:nvSpPr>
        <p:spPr>
          <a:xfrm>
            <a:off x="4932566" y="678683"/>
            <a:ext cx="4211434"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VMT Forecasting </a:t>
            </a:r>
          </a:p>
        </p:txBody>
      </p:sp>
      <p:sp>
        <p:nvSpPr>
          <p:cNvPr id="21" name="Who">
            <a:extLst>
              <a:ext uri="{FF2B5EF4-FFF2-40B4-BE49-F238E27FC236}">
                <a16:creationId xmlns:a16="http://schemas.microsoft.com/office/drawing/2014/main" id="{3A3BB0FD-0B80-40DC-B9DA-D9B34235EA6B}"/>
              </a:ext>
            </a:extLst>
          </p:cNvPr>
          <p:cNvSpPr txBox="1"/>
          <p:nvPr/>
        </p:nvSpPr>
        <p:spPr>
          <a:xfrm>
            <a:off x="330380" y="-117286"/>
            <a:ext cx="4225516"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Methods</a:t>
            </a:r>
          </a:p>
        </p:txBody>
      </p:sp>
      <p:sp>
        <p:nvSpPr>
          <p:cNvPr id="22" name="Rectangle 21">
            <a:extLst>
              <a:ext uri="{FF2B5EF4-FFF2-40B4-BE49-F238E27FC236}">
                <a16:creationId xmlns:a16="http://schemas.microsoft.com/office/drawing/2014/main" id="{080F6742-8BAC-49AE-86FD-1770A4EFA027}"/>
              </a:ext>
            </a:extLst>
          </p:cNvPr>
          <p:cNvSpPr/>
          <p:nvPr/>
        </p:nvSpPr>
        <p:spPr>
          <a:xfrm>
            <a:off x="4636926" y="803244"/>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5980852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152400" y="1503953"/>
            <a:ext cx="9296400" cy="5506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24" name="is FPthink"/>
          <p:cNvSpPr txBox="1"/>
          <p:nvPr/>
        </p:nvSpPr>
        <p:spPr>
          <a:xfrm>
            <a:off x="4932566" y="678683"/>
            <a:ext cx="4211434"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Other Considerations </a:t>
            </a:r>
          </a:p>
        </p:txBody>
      </p:sp>
      <p:sp>
        <p:nvSpPr>
          <p:cNvPr id="25" name="Who"/>
          <p:cNvSpPr txBox="1"/>
          <p:nvPr/>
        </p:nvSpPr>
        <p:spPr>
          <a:xfrm>
            <a:off x="330380" y="-117286"/>
            <a:ext cx="4225516"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Methods</a:t>
            </a:r>
          </a:p>
        </p:txBody>
      </p:sp>
      <p:sp>
        <p:nvSpPr>
          <p:cNvPr id="26" name="Rectangle 25"/>
          <p:cNvSpPr/>
          <p:nvPr/>
        </p:nvSpPr>
        <p:spPr>
          <a:xfrm>
            <a:off x="4636926" y="803244"/>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363698"/>
            <a:ext cx="1828800" cy="361950"/>
          </a:xfrm>
          <a:prstGeom prst="rect">
            <a:avLst/>
          </a:prstGeom>
        </p:spPr>
      </p:pic>
      <p:sp>
        <p:nvSpPr>
          <p:cNvPr id="14" name="Rectangle 4"/>
          <p:cNvSpPr txBox="1">
            <a:spLocks noChangeArrowheads="1"/>
          </p:cNvSpPr>
          <p:nvPr/>
        </p:nvSpPr>
        <p:spPr>
          <a:xfrm>
            <a:off x="4999381" y="2396094"/>
            <a:ext cx="3839819" cy="36828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defRPr/>
            </a:pPr>
            <a:r>
              <a:rPr lang="en-US" sz="3200" b="1" dirty="0">
                <a:latin typeface="+mn-lt"/>
              </a:rPr>
              <a:t>Mixed Use Projects </a:t>
            </a:r>
          </a:p>
          <a:p>
            <a:pPr marL="571500" indent="-571500" algn="l">
              <a:buFont typeface="Arial" panose="020B0604020202020204" pitchFamily="34" charset="0"/>
              <a:buChar char="•"/>
              <a:defRPr/>
            </a:pPr>
            <a:r>
              <a:rPr lang="en-US" sz="3200" b="1" dirty="0">
                <a:latin typeface="+mn-lt"/>
              </a:rPr>
              <a:t>Unique Projects </a:t>
            </a:r>
          </a:p>
          <a:p>
            <a:pPr marL="571500" indent="-571500" algn="l">
              <a:buFont typeface="Arial" panose="020B0604020202020204" pitchFamily="34" charset="0"/>
              <a:buChar char="•"/>
              <a:defRPr/>
            </a:pPr>
            <a:r>
              <a:rPr lang="en-US" sz="3200" b="1" dirty="0">
                <a:latin typeface="+mn-lt"/>
              </a:rPr>
              <a:t>Redevelopment Projects </a:t>
            </a:r>
          </a:p>
        </p:txBody>
      </p:sp>
      <p:pic>
        <p:nvPicPr>
          <p:cNvPr id="4" name="Picture 3"/>
          <p:cNvPicPr>
            <a:picLocks noChangeAspect="1"/>
          </p:cNvPicPr>
          <p:nvPr/>
        </p:nvPicPr>
        <p:blipFill>
          <a:blip r:embed="rId5"/>
          <a:stretch>
            <a:fillRect/>
          </a:stretch>
        </p:blipFill>
        <p:spPr>
          <a:xfrm>
            <a:off x="517178" y="1924050"/>
            <a:ext cx="3905555" cy="4439648"/>
          </a:xfrm>
          <a:prstGeom prst="rect">
            <a:avLst/>
          </a:prstGeom>
        </p:spPr>
      </p:pic>
    </p:spTree>
    <p:extLst>
      <p:ext uri="{BB962C8B-B14F-4D97-AF65-F5344CB8AC3E}">
        <p14:creationId xmlns:p14="http://schemas.microsoft.com/office/powerpoint/2010/main" val="42242951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152400" y="1503953"/>
            <a:ext cx="9296400" cy="5506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24" name="is FPthink"/>
          <p:cNvSpPr txBox="1"/>
          <p:nvPr/>
        </p:nvSpPr>
        <p:spPr>
          <a:xfrm>
            <a:off x="4932566" y="678683"/>
            <a:ext cx="4211434"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Local Data is Welcome</a:t>
            </a:r>
          </a:p>
        </p:txBody>
      </p:sp>
      <p:sp>
        <p:nvSpPr>
          <p:cNvPr id="25" name="Who"/>
          <p:cNvSpPr txBox="1"/>
          <p:nvPr/>
        </p:nvSpPr>
        <p:spPr>
          <a:xfrm>
            <a:off x="330380" y="-117286"/>
            <a:ext cx="4225516"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Methods</a:t>
            </a:r>
          </a:p>
        </p:txBody>
      </p:sp>
      <p:sp>
        <p:nvSpPr>
          <p:cNvPr id="26" name="Rectangle 25"/>
          <p:cNvSpPr/>
          <p:nvPr/>
        </p:nvSpPr>
        <p:spPr>
          <a:xfrm>
            <a:off x="4636926" y="803244"/>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363698"/>
            <a:ext cx="1828800" cy="361950"/>
          </a:xfrm>
          <a:prstGeom prst="rect">
            <a:avLst/>
          </a:prstGeom>
        </p:spPr>
      </p:pic>
      <p:pic>
        <p:nvPicPr>
          <p:cNvPr id="3" name="Picture 2"/>
          <p:cNvPicPr>
            <a:picLocks noChangeAspect="1"/>
          </p:cNvPicPr>
          <p:nvPr/>
        </p:nvPicPr>
        <p:blipFill>
          <a:blip r:embed="rId5"/>
          <a:stretch>
            <a:fillRect/>
          </a:stretch>
        </p:blipFill>
        <p:spPr>
          <a:xfrm>
            <a:off x="99183" y="1692869"/>
            <a:ext cx="4513680" cy="4851804"/>
          </a:xfrm>
          <a:prstGeom prst="rect">
            <a:avLst/>
          </a:prstGeom>
        </p:spPr>
      </p:pic>
      <p:sp>
        <p:nvSpPr>
          <p:cNvPr id="14" name="Rectangle 4"/>
          <p:cNvSpPr txBox="1">
            <a:spLocks noChangeArrowheads="1"/>
          </p:cNvSpPr>
          <p:nvPr/>
        </p:nvSpPr>
        <p:spPr>
          <a:xfrm>
            <a:off x="4999381" y="2396094"/>
            <a:ext cx="3839819" cy="36828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defRPr/>
            </a:pPr>
            <a:r>
              <a:rPr lang="en-US" sz="3200" b="1" dirty="0">
                <a:latin typeface="+mn-lt"/>
              </a:rPr>
              <a:t>Unique land uses could benefit from Big Data on trip lengths</a:t>
            </a:r>
          </a:p>
        </p:txBody>
      </p:sp>
    </p:spTree>
    <p:extLst>
      <p:ext uri="{BB962C8B-B14F-4D97-AF65-F5344CB8AC3E}">
        <p14:creationId xmlns:p14="http://schemas.microsoft.com/office/powerpoint/2010/main" val="24795779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 FPthink"/>
          <p:cNvSpPr txBox="1"/>
          <p:nvPr/>
        </p:nvSpPr>
        <p:spPr>
          <a:xfrm>
            <a:off x="4932566" y="678683"/>
            <a:ext cx="4211434"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dirty="0">
                <a:ln>
                  <a:noFill/>
                </a:ln>
                <a:solidFill>
                  <a:prstClr val="white"/>
                </a:solidFill>
                <a:effectLst/>
                <a:uLnTx/>
                <a:uFillTx/>
                <a:latin typeface="Franklin Gothic Heavy" panose="020B0903020102020204" pitchFamily="34" charset="0"/>
                <a:ea typeface="+mn-ea"/>
                <a:cs typeface="+mn-cs"/>
              </a:rPr>
              <a:t>What VMT </a:t>
            </a:r>
            <a:r>
              <a:rPr kumimoji="0" lang="en-US" sz="2400" b="0" i="0" u="none" strike="noStrike" kern="1200" cap="all" spc="0" normalizeH="0" baseline="0" noProof="0" dirty="0" err="1">
                <a:ln>
                  <a:noFill/>
                </a:ln>
                <a:solidFill>
                  <a:prstClr val="white"/>
                </a:solidFill>
                <a:effectLst/>
                <a:uLnTx/>
                <a:uFillTx/>
                <a:latin typeface="Franklin Gothic Heavy" panose="020B0903020102020204" pitchFamily="34" charset="0"/>
                <a:ea typeface="+mn-ea"/>
                <a:cs typeface="+mn-cs"/>
              </a:rPr>
              <a:t>CountS</a:t>
            </a:r>
            <a:r>
              <a:rPr kumimoji="0" lang="en-US" sz="2400" b="0" i="0" u="none" strike="noStrike" kern="1200" cap="all" spc="0" normalizeH="0" baseline="0" noProof="0" dirty="0">
                <a:ln>
                  <a:noFill/>
                </a:ln>
                <a:solidFill>
                  <a:prstClr val="white"/>
                </a:solidFill>
                <a:effectLst/>
                <a:uLnTx/>
                <a:uFillTx/>
                <a:latin typeface="Franklin Gothic Heavy" panose="020B0903020102020204" pitchFamily="34" charset="0"/>
                <a:ea typeface="+mn-ea"/>
                <a:cs typeface="+mn-cs"/>
              </a:rPr>
              <a:t>?</a:t>
            </a:r>
          </a:p>
        </p:txBody>
      </p:sp>
      <p:sp>
        <p:nvSpPr>
          <p:cNvPr id="6" name="Who"/>
          <p:cNvSpPr txBox="1"/>
          <p:nvPr/>
        </p:nvSpPr>
        <p:spPr>
          <a:xfrm>
            <a:off x="330380" y="-117286"/>
            <a:ext cx="4225516" cy="135421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450" normalizeH="0" baseline="0" noProof="0" dirty="0">
                <a:ln>
                  <a:noFill/>
                </a:ln>
                <a:solidFill>
                  <a:prstClr val="white"/>
                </a:solidFill>
                <a:effectLst/>
                <a:uLnTx/>
                <a:uFillTx/>
                <a:latin typeface="Franklin Gothic Heavy" pitchFamily="34" charset="0"/>
                <a:ea typeface="+mn-ea"/>
                <a:cs typeface="+mn-cs"/>
              </a:rPr>
              <a:t>Methods</a:t>
            </a:r>
          </a:p>
        </p:txBody>
      </p:sp>
      <p:sp>
        <p:nvSpPr>
          <p:cNvPr id="7" name="Rectangle 6"/>
          <p:cNvSpPr/>
          <p:nvPr/>
        </p:nvSpPr>
        <p:spPr>
          <a:xfrm>
            <a:off x="4636926" y="803244"/>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White Rectangle"/>
          <p:cNvSpPr/>
          <p:nvPr/>
        </p:nvSpPr>
        <p:spPr>
          <a:xfrm>
            <a:off x="-228600" y="1447800"/>
            <a:ext cx="9359757" cy="5587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358762" y="1824335"/>
            <a:ext cx="8175638" cy="1077218"/>
          </a:xfrm>
          <a:prstGeom prst="rect">
            <a:avLst/>
          </a:prstGeom>
          <a:noFill/>
        </p:spPr>
        <p:txBody>
          <a:bodyPr wrap="square" rtlCol="0">
            <a:spAutoFit/>
          </a:bodyPr>
          <a:lstStyle/>
          <a:p>
            <a:pPr algn="ctr"/>
            <a:r>
              <a:rPr lang="en-US" sz="3200" dirty="0">
                <a:latin typeface="Franklin Gothic Demi" panose="020B0703020102020204" pitchFamily="34" charset="0"/>
              </a:rPr>
              <a:t>Project Generated VMT vs. the Project’s Effect on VMT</a:t>
            </a:r>
          </a:p>
        </p:txBody>
      </p:sp>
      <p:pic>
        <p:nvPicPr>
          <p:cNvPr id="3" name="Picture 2"/>
          <p:cNvPicPr>
            <a:picLocks noChangeAspect="1"/>
          </p:cNvPicPr>
          <p:nvPr/>
        </p:nvPicPr>
        <p:blipFill>
          <a:blip r:embed="rId3"/>
          <a:stretch>
            <a:fillRect/>
          </a:stretch>
        </p:blipFill>
        <p:spPr>
          <a:xfrm>
            <a:off x="1084256" y="2895600"/>
            <a:ext cx="6724650" cy="3040208"/>
          </a:xfrm>
          <a:prstGeom prst="rect">
            <a:avLst/>
          </a:prstGeom>
        </p:spPr>
      </p:pic>
      <p:pic>
        <p:nvPicPr>
          <p:cNvPr id="14" name="Picture 13"/>
          <p:cNvPicPr>
            <a:picLocks noChangeAspect="1"/>
          </p:cNvPicPr>
          <p:nvPr/>
        </p:nvPicPr>
        <p:blipFill>
          <a:blip r:embed="rId4"/>
          <a:stretch>
            <a:fillRect/>
          </a:stretch>
        </p:blipFill>
        <p:spPr>
          <a:xfrm>
            <a:off x="2286001" y="2909021"/>
            <a:ext cx="4343399" cy="3567979"/>
          </a:xfrm>
          <a:prstGeom prst="rect">
            <a:avLst/>
          </a:prstGeom>
        </p:spPr>
      </p:pic>
    </p:spTree>
    <p:extLst>
      <p:ext uri="{BB962C8B-B14F-4D97-AF65-F5344CB8AC3E}">
        <p14:creationId xmlns:p14="http://schemas.microsoft.com/office/powerpoint/2010/main" val="4136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152400" y="1524000"/>
            <a:ext cx="9296400" cy="5567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20" name="is FPthink"/>
          <p:cNvSpPr txBox="1"/>
          <p:nvPr/>
        </p:nvSpPr>
        <p:spPr>
          <a:xfrm>
            <a:off x="5616440" y="410179"/>
            <a:ext cx="3742960" cy="738664"/>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Reduce Trips or       trip length</a:t>
            </a:r>
          </a:p>
        </p:txBody>
      </p:sp>
      <p:sp>
        <p:nvSpPr>
          <p:cNvPr id="21" name="Who"/>
          <p:cNvSpPr txBox="1"/>
          <p:nvPr/>
        </p:nvSpPr>
        <p:spPr>
          <a:xfrm>
            <a:off x="330380" y="-117286"/>
            <a:ext cx="4855496"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Mitigation</a:t>
            </a:r>
          </a:p>
        </p:txBody>
      </p:sp>
      <p:sp>
        <p:nvSpPr>
          <p:cNvPr id="22" name="Rectangle 21"/>
          <p:cNvSpPr/>
          <p:nvPr/>
        </p:nvSpPr>
        <p:spPr>
          <a:xfrm>
            <a:off x="5257800" y="803244"/>
            <a:ext cx="124737"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14" name="TextBox 13"/>
          <p:cNvSpPr txBox="1"/>
          <p:nvPr/>
        </p:nvSpPr>
        <p:spPr>
          <a:xfrm>
            <a:off x="3671047" y="1787608"/>
            <a:ext cx="5168153" cy="6224781"/>
          </a:xfrm>
          <a:prstGeom prst="rect">
            <a:avLst/>
          </a:prstGeom>
          <a:noFill/>
        </p:spPr>
        <p:txBody>
          <a:bodyPr wrap="square" rtlCol="0">
            <a:spAutoFit/>
          </a:bodyPr>
          <a:lstStyle/>
          <a:p>
            <a:pPr marL="285750" lvl="1" indent="-285750">
              <a:spcBef>
                <a:spcPts val="300"/>
              </a:spcBef>
              <a:spcAft>
                <a:spcPts val="300"/>
              </a:spcAft>
              <a:buFont typeface="Arial" panose="020B0604020202020204" pitchFamily="34" charset="0"/>
              <a:buChar char="•"/>
            </a:pPr>
            <a:r>
              <a:rPr lang="en-US" sz="2000" dirty="0"/>
              <a:t>Improve transit access</a:t>
            </a:r>
          </a:p>
          <a:p>
            <a:pPr marL="285750" lvl="1" indent="-285750">
              <a:spcBef>
                <a:spcPts val="300"/>
              </a:spcBef>
              <a:spcAft>
                <a:spcPts val="300"/>
              </a:spcAft>
              <a:buFont typeface="Arial" panose="020B0604020202020204" pitchFamily="34" charset="0"/>
              <a:buChar char="•"/>
            </a:pPr>
            <a:r>
              <a:rPr lang="en-US" sz="2000" dirty="0"/>
              <a:t>Increase access to common goods &amp; services </a:t>
            </a:r>
          </a:p>
          <a:p>
            <a:pPr marL="285750" lvl="1" indent="-285750">
              <a:spcBef>
                <a:spcPts val="300"/>
              </a:spcBef>
              <a:spcAft>
                <a:spcPts val="300"/>
              </a:spcAft>
              <a:buFont typeface="Arial" panose="020B0604020202020204" pitchFamily="34" charset="0"/>
              <a:buChar char="•"/>
            </a:pPr>
            <a:r>
              <a:rPr lang="en-US" sz="2000" dirty="0"/>
              <a:t>Provide affordable housing </a:t>
            </a:r>
          </a:p>
          <a:p>
            <a:pPr marL="285750" lvl="1" indent="-285750">
              <a:spcBef>
                <a:spcPts val="300"/>
              </a:spcBef>
              <a:spcAft>
                <a:spcPts val="300"/>
              </a:spcAft>
              <a:buFont typeface="Arial" panose="020B0604020202020204" pitchFamily="34" charset="0"/>
              <a:buChar char="•"/>
            </a:pPr>
            <a:r>
              <a:rPr lang="en-US" sz="2000" dirty="0"/>
              <a:t>Improve pedestrian or bicycle network </a:t>
            </a:r>
          </a:p>
          <a:p>
            <a:pPr marL="285750" lvl="1" indent="-285750">
              <a:spcBef>
                <a:spcPts val="300"/>
              </a:spcBef>
              <a:spcAft>
                <a:spcPts val="300"/>
              </a:spcAft>
              <a:buFont typeface="Arial" panose="020B0604020202020204" pitchFamily="34" charset="0"/>
              <a:buChar char="•"/>
            </a:pPr>
            <a:r>
              <a:rPr lang="en-US" sz="2000" dirty="0"/>
              <a:t>Orient project towards transit, pedestrian or bicycle networks </a:t>
            </a:r>
          </a:p>
          <a:p>
            <a:pPr marL="285750" lvl="1" indent="-285750">
              <a:spcBef>
                <a:spcPts val="300"/>
              </a:spcBef>
              <a:spcAft>
                <a:spcPts val="300"/>
              </a:spcAft>
              <a:buFont typeface="Arial" panose="020B0604020202020204" pitchFamily="34" charset="0"/>
              <a:buChar char="•"/>
            </a:pPr>
            <a:r>
              <a:rPr lang="en-US" sz="2000" dirty="0"/>
              <a:t>Provide traffic calming</a:t>
            </a:r>
          </a:p>
          <a:p>
            <a:pPr marL="285750" lvl="1" indent="-285750">
              <a:spcBef>
                <a:spcPts val="300"/>
              </a:spcBef>
              <a:spcAft>
                <a:spcPts val="300"/>
              </a:spcAft>
              <a:buFont typeface="Arial" panose="020B0604020202020204" pitchFamily="34" charset="0"/>
              <a:buChar char="•"/>
            </a:pPr>
            <a:r>
              <a:rPr lang="en-US" sz="2000" dirty="0"/>
              <a:t>Provide bicycle parking </a:t>
            </a:r>
          </a:p>
          <a:p>
            <a:pPr marL="285750" lvl="1" indent="-285750">
              <a:spcBef>
                <a:spcPts val="300"/>
              </a:spcBef>
              <a:spcAft>
                <a:spcPts val="300"/>
              </a:spcAft>
              <a:buFont typeface="Arial" panose="020B0604020202020204" pitchFamily="34" charset="0"/>
              <a:buChar char="•"/>
            </a:pPr>
            <a:r>
              <a:rPr lang="en-US" sz="2000" dirty="0"/>
              <a:t>Provide transit passes </a:t>
            </a:r>
          </a:p>
          <a:p>
            <a:pPr marL="285750" lvl="1" indent="-285750">
              <a:spcBef>
                <a:spcPts val="300"/>
              </a:spcBef>
              <a:spcAft>
                <a:spcPts val="300"/>
              </a:spcAft>
              <a:buFont typeface="Arial" panose="020B0604020202020204" pitchFamily="34" charset="0"/>
              <a:buChar char="•"/>
            </a:pPr>
            <a:r>
              <a:rPr lang="en-US" sz="2000" dirty="0"/>
              <a:t>Provide car sharing </a:t>
            </a:r>
          </a:p>
          <a:p>
            <a:pPr marL="285750" lvl="1" indent="-285750">
              <a:spcBef>
                <a:spcPts val="300"/>
              </a:spcBef>
              <a:spcAft>
                <a:spcPts val="300"/>
              </a:spcAft>
              <a:buFont typeface="Arial" panose="020B0604020202020204" pitchFamily="34" charset="0"/>
              <a:buChar char="•"/>
            </a:pPr>
            <a:r>
              <a:rPr lang="en-US" sz="2000" dirty="0"/>
              <a:t>Worksite amenities (showers, bicycle lockers)</a:t>
            </a:r>
          </a:p>
          <a:p>
            <a:pPr marL="285750" lvl="1" indent="-285750">
              <a:spcBef>
                <a:spcPts val="300"/>
              </a:spcBef>
              <a:spcAft>
                <a:spcPts val="300"/>
              </a:spcAft>
              <a:buFont typeface="Arial" panose="020B0604020202020204" pitchFamily="34" charset="0"/>
              <a:buChar char="•"/>
            </a:pPr>
            <a:r>
              <a:rPr lang="en-US" sz="2000" dirty="0"/>
              <a:t>Develop Transportation Demand Management Plan </a:t>
            </a:r>
          </a:p>
          <a:p>
            <a:pPr marL="285750" lvl="1" indent="-285750">
              <a:lnSpc>
                <a:spcPct val="150000"/>
              </a:lnSpc>
              <a:buFont typeface="Arial" panose="020B0604020202020204" pitchFamily="34" charset="0"/>
              <a:buChar char="•"/>
            </a:pPr>
            <a:endParaRPr lang="en-US" sz="20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pic>
        <p:nvPicPr>
          <p:cNvPr id="1026" name="Picture 2" descr="Document Cover">
            <a:extLst>
              <a:ext uri="{FF2B5EF4-FFF2-40B4-BE49-F238E27FC236}">
                <a16:creationId xmlns:a16="http://schemas.microsoft.com/office/drawing/2014/main" id="{DCFA1F2E-5ECB-28EC-52AF-51B3EA06349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05" y="2059973"/>
            <a:ext cx="3473838"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4860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152400" y="1524000"/>
            <a:ext cx="9296400" cy="5567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spcBef>
                <a:spcPts val="1000"/>
              </a:spcBef>
              <a:spcAft>
                <a:spcPts val="1000"/>
              </a:spcAft>
              <a:buFont typeface="Arial" panose="020B0604020202020204" pitchFamily="34" charset="0"/>
              <a:buChar char="•"/>
            </a:pPr>
            <a:r>
              <a:rPr lang="en-US" sz="2000" dirty="0"/>
              <a:t>Improve transit access</a:t>
            </a:r>
          </a:p>
          <a:p>
            <a:pPr marL="285750" lvl="1" indent="-285750">
              <a:spcBef>
                <a:spcPts val="1000"/>
              </a:spcBef>
              <a:spcAft>
                <a:spcPts val="1000"/>
              </a:spcAft>
              <a:buFont typeface="Arial" panose="020B0604020202020204" pitchFamily="34" charset="0"/>
              <a:buChar char="•"/>
            </a:pPr>
            <a:r>
              <a:rPr lang="en-US" sz="2000" dirty="0"/>
              <a:t>Increase access to common goods &amp; services </a:t>
            </a:r>
          </a:p>
          <a:p>
            <a:pPr marL="285750" lvl="1" indent="-285750">
              <a:spcBef>
                <a:spcPts val="1000"/>
              </a:spcBef>
              <a:spcAft>
                <a:spcPts val="1000"/>
              </a:spcAft>
              <a:buFont typeface="Arial" panose="020B0604020202020204" pitchFamily="34" charset="0"/>
              <a:buChar char="•"/>
            </a:pPr>
            <a:r>
              <a:rPr lang="en-US" sz="2000" dirty="0"/>
              <a:t>Provide affordable housing </a:t>
            </a:r>
          </a:p>
          <a:p>
            <a:pPr marL="285750" lvl="1" indent="-285750">
              <a:spcBef>
                <a:spcPts val="1000"/>
              </a:spcBef>
              <a:spcAft>
                <a:spcPts val="1000"/>
              </a:spcAft>
              <a:buFont typeface="Arial" panose="020B0604020202020204" pitchFamily="34" charset="0"/>
              <a:buChar char="•"/>
            </a:pPr>
            <a:r>
              <a:rPr lang="en-US" sz="2000" dirty="0"/>
              <a:t>Improve pedestrian or bicycle network </a:t>
            </a:r>
          </a:p>
          <a:p>
            <a:pPr marL="285750" lvl="1" indent="-285750">
              <a:spcBef>
                <a:spcPts val="1000"/>
              </a:spcBef>
              <a:spcAft>
                <a:spcPts val="1000"/>
              </a:spcAft>
              <a:buFont typeface="Arial" panose="020B0604020202020204" pitchFamily="34" charset="0"/>
              <a:buChar char="•"/>
            </a:pPr>
            <a:r>
              <a:rPr lang="en-US" sz="2000" dirty="0"/>
              <a:t>Modify project design to orient towards transit, pedestrian or bicycle networks </a:t>
            </a:r>
          </a:p>
          <a:p>
            <a:pPr marL="285750" lvl="1" indent="-285750">
              <a:spcBef>
                <a:spcPts val="1000"/>
              </a:spcBef>
              <a:spcAft>
                <a:spcPts val="1000"/>
              </a:spcAft>
              <a:buFont typeface="Arial" panose="020B0604020202020204" pitchFamily="34" charset="0"/>
              <a:buChar char="•"/>
            </a:pPr>
            <a:r>
              <a:rPr lang="en-US" sz="2000" dirty="0"/>
              <a:t>Provide traffic calming</a:t>
            </a:r>
          </a:p>
          <a:p>
            <a:pPr marL="285750" lvl="1" indent="-285750">
              <a:spcBef>
                <a:spcPts val="1000"/>
              </a:spcBef>
              <a:spcAft>
                <a:spcPts val="1000"/>
              </a:spcAft>
              <a:buFont typeface="Arial" panose="020B0604020202020204" pitchFamily="34" charset="0"/>
              <a:buChar char="•"/>
            </a:pPr>
            <a:r>
              <a:rPr lang="en-US" sz="2000" dirty="0"/>
              <a:t>Provide bicycle parking </a:t>
            </a:r>
          </a:p>
          <a:p>
            <a:pPr marL="285750" lvl="1" indent="-285750">
              <a:spcBef>
                <a:spcPts val="1000"/>
              </a:spcBef>
              <a:spcAft>
                <a:spcPts val="1000"/>
              </a:spcAft>
              <a:buFont typeface="Arial" panose="020B0604020202020204" pitchFamily="34" charset="0"/>
              <a:buChar char="•"/>
            </a:pPr>
            <a:r>
              <a:rPr lang="en-US" sz="2000" dirty="0"/>
              <a:t>Provide transit passes </a:t>
            </a: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20" name="is FPthink"/>
          <p:cNvSpPr txBox="1"/>
          <p:nvPr/>
        </p:nvSpPr>
        <p:spPr>
          <a:xfrm>
            <a:off x="5616440" y="410179"/>
            <a:ext cx="3742960" cy="738664"/>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Reduce Trips or       trip length</a:t>
            </a:r>
          </a:p>
        </p:txBody>
      </p:sp>
      <p:sp>
        <p:nvSpPr>
          <p:cNvPr id="21" name="Who"/>
          <p:cNvSpPr txBox="1"/>
          <p:nvPr/>
        </p:nvSpPr>
        <p:spPr>
          <a:xfrm>
            <a:off x="330380" y="-117286"/>
            <a:ext cx="4855496"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Mitigation</a:t>
            </a:r>
          </a:p>
        </p:txBody>
      </p:sp>
      <p:sp>
        <p:nvSpPr>
          <p:cNvPr id="22" name="Rectangle 21"/>
          <p:cNvSpPr/>
          <p:nvPr/>
        </p:nvSpPr>
        <p:spPr>
          <a:xfrm>
            <a:off x="5257800" y="803244"/>
            <a:ext cx="124737"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16" name="TextBox 15"/>
          <p:cNvSpPr txBox="1"/>
          <p:nvPr/>
        </p:nvSpPr>
        <p:spPr>
          <a:xfrm>
            <a:off x="4811909" y="1788363"/>
            <a:ext cx="4103491" cy="5327099"/>
          </a:xfrm>
          <a:prstGeom prst="rect">
            <a:avLst/>
          </a:prstGeom>
          <a:noFill/>
        </p:spPr>
        <p:txBody>
          <a:bodyPr wrap="square" rtlCol="0">
            <a:spAutoFit/>
          </a:bodyPr>
          <a:lstStyle/>
          <a:p>
            <a:pPr marL="0" lvl="1">
              <a:spcBef>
                <a:spcPts val="500"/>
              </a:spcBef>
              <a:spcAft>
                <a:spcPts val="500"/>
              </a:spcAft>
            </a:pPr>
            <a:r>
              <a:rPr lang="en-US" sz="2000" dirty="0"/>
              <a:t>Project Alternatives </a:t>
            </a:r>
          </a:p>
          <a:p>
            <a:pPr marL="285750" lvl="1" indent="-285750">
              <a:spcBef>
                <a:spcPts val="500"/>
              </a:spcBef>
              <a:spcAft>
                <a:spcPts val="500"/>
              </a:spcAft>
              <a:buFont typeface="Arial" panose="020B0604020202020204" pitchFamily="34" charset="0"/>
              <a:buChar char="•"/>
            </a:pPr>
            <a:r>
              <a:rPr lang="en-US" sz="2000" dirty="0"/>
              <a:t>Locate project in area with low existing VMT</a:t>
            </a:r>
          </a:p>
          <a:p>
            <a:pPr marL="285750" lvl="1" indent="-285750">
              <a:spcBef>
                <a:spcPts val="500"/>
              </a:spcBef>
              <a:spcAft>
                <a:spcPts val="500"/>
              </a:spcAft>
              <a:buFont typeface="Arial" panose="020B0604020202020204" pitchFamily="34" charset="0"/>
              <a:buChar char="•"/>
            </a:pPr>
            <a:r>
              <a:rPr lang="en-US" sz="2000" dirty="0"/>
              <a:t>Locate project near transit </a:t>
            </a:r>
          </a:p>
          <a:p>
            <a:pPr marL="285750" lvl="1" indent="-285750">
              <a:spcBef>
                <a:spcPts val="500"/>
              </a:spcBef>
              <a:spcAft>
                <a:spcPts val="500"/>
              </a:spcAft>
              <a:buFont typeface="Arial" panose="020B0604020202020204" pitchFamily="34" charset="0"/>
              <a:buChar char="•"/>
            </a:pPr>
            <a:r>
              <a:rPr lang="en-US" sz="2000" dirty="0"/>
              <a:t>Increase project density </a:t>
            </a:r>
          </a:p>
          <a:p>
            <a:pPr marL="285750" lvl="1" indent="-285750">
              <a:spcBef>
                <a:spcPts val="500"/>
              </a:spcBef>
              <a:spcAft>
                <a:spcPts val="500"/>
              </a:spcAft>
              <a:buFont typeface="Arial" panose="020B0604020202020204" pitchFamily="34" charset="0"/>
              <a:buChar char="•"/>
            </a:pPr>
            <a:r>
              <a:rPr lang="en-US" sz="2000" dirty="0"/>
              <a:t>Increase mix of uses within project or project surroundings </a:t>
            </a:r>
          </a:p>
          <a:p>
            <a:pPr marL="285750" lvl="1" indent="-285750">
              <a:spcBef>
                <a:spcPts val="500"/>
              </a:spcBef>
              <a:spcAft>
                <a:spcPts val="500"/>
              </a:spcAft>
              <a:buFont typeface="Arial" panose="020B0604020202020204" pitchFamily="34" charset="0"/>
              <a:buChar char="•"/>
            </a:pPr>
            <a:r>
              <a:rPr lang="en-US" sz="2000" dirty="0"/>
              <a:t>Increase connectivity and/or intersection density on site </a:t>
            </a:r>
          </a:p>
          <a:p>
            <a:pPr marL="285750" lvl="1" indent="-285750">
              <a:spcBef>
                <a:spcPts val="500"/>
              </a:spcBef>
              <a:spcAft>
                <a:spcPts val="500"/>
              </a:spcAft>
              <a:buFont typeface="Arial" panose="020B0604020202020204" pitchFamily="34" charset="0"/>
              <a:buChar char="•"/>
            </a:pPr>
            <a:endParaRPr lang="en-US" sz="2000" dirty="0"/>
          </a:p>
          <a:p>
            <a:pPr marL="285750" lvl="1" indent="-285750">
              <a:lnSpc>
                <a:spcPct val="150000"/>
              </a:lnSpc>
              <a:buFont typeface="Arial" panose="020B0604020202020204" pitchFamily="34" charset="0"/>
              <a:buChar char="•"/>
            </a:pPr>
            <a:endParaRPr lang="en-US" sz="20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pic>
        <p:nvPicPr>
          <p:cNvPr id="4" name="Picture 3">
            <a:extLst>
              <a:ext uri="{FF2B5EF4-FFF2-40B4-BE49-F238E27FC236}">
                <a16:creationId xmlns:a16="http://schemas.microsoft.com/office/drawing/2014/main" id="{DD422E0C-0E09-2346-BE75-CC8FABF124D2}"/>
              </a:ext>
            </a:extLst>
          </p:cNvPr>
          <p:cNvPicPr>
            <a:picLocks noChangeAspect="1"/>
          </p:cNvPicPr>
          <p:nvPr/>
        </p:nvPicPr>
        <p:blipFill rotWithShape="1">
          <a:blip r:embed="rId5"/>
          <a:srcRect t="23938" r="65000"/>
          <a:stretch/>
        </p:blipFill>
        <p:spPr>
          <a:xfrm>
            <a:off x="0" y="1693830"/>
            <a:ext cx="4419600" cy="5220822"/>
          </a:xfrm>
          <a:prstGeom prst="rect">
            <a:avLst/>
          </a:prstGeom>
        </p:spPr>
      </p:pic>
    </p:spTree>
    <p:extLst>
      <p:ext uri="{BB962C8B-B14F-4D97-AF65-F5344CB8AC3E}">
        <p14:creationId xmlns:p14="http://schemas.microsoft.com/office/powerpoint/2010/main" val="8689472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White Rectangle"/>
          <p:cNvSpPr/>
          <p:nvPr/>
        </p:nvSpPr>
        <p:spPr>
          <a:xfrm>
            <a:off x="-180974" y="1447800"/>
            <a:ext cx="9324974"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Who"/>
          <p:cNvSpPr txBox="1"/>
          <p:nvPr/>
        </p:nvSpPr>
        <p:spPr>
          <a:xfrm>
            <a:off x="330380" y="-45094"/>
            <a:ext cx="3263779"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SB 743</a:t>
            </a:r>
          </a:p>
        </p:txBody>
      </p:sp>
      <p:sp>
        <p:nvSpPr>
          <p:cNvPr id="16" name="Rectangle 15"/>
          <p:cNvSpPr/>
          <p:nvPr/>
        </p:nvSpPr>
        <p:spPr>
          <a:xfrm>
            <a:off x="3705258" y="841258"/>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 hidden="1"/>
          <p:cNvSpPr txBox="1"/>
          <p:nvPr/>
        </p:nvSpPr>
        <p:spPr>
          <a:xfrm>
            <a:off x="3113999" y="521804"/>
            <a:ext cx="2394886" cy="5386090"/>
          </a:xfrm>
          <a:prstGeom prst="rect">
            <a:avLst/>
          </a:prstGeom>
          <a:noFill/>
        </p:spPr>
        <p:txBody>
          <a:bodyPr wrap="none" lIns="0" tIns="0" rIns="0" bIns="0" rtlCol="0">
            <a:spAutoFit/>
          </a:bodyPr>
          <a:lstStyle/>
          <a:p>
            <a:r>
              <a:rPr lang="en-US" sz="35000" spc="-450" dirty="0">
                <a:solidFill>
                  <a:srgbClr val="C6DC72"/>
                </a:solidFill>
                <a:latin typeface="Franklin Gothic Heavy" pitchFamily="34" charset="0"/>
              </a:rPr>
              <a:t>?</a:t>
            </a:r>
          </a:p>
        </p:txBody>
      </p:sp>
      <p:sp>
        <p:nvSpPr>
          <p:cNvPr id="21" name="What"/>
          <p:cNvSpPr txBox="1"/>
          <p:nvPr/>
        </p:nvSpPr>
        <p:spPr>
          <a:xfrm>
            <a:off x="3960328" y="722193"/>
            <a:ext cx="1336904" cy="369332"/>
          </a:xfrm>
          <a:prstGeom prst="rect">
            <a:avLst/>
          </a:prstGeom>
          <a:noFill/>
        </p:spPr>
        <p:txBody>
          <a:bodyPr wrap="none" lIns="0" tIns="0" rIns="0" bIns="0" rtlCol="0">
            <a:spAutoFit/>
          </a:bodyPr>
          <a:lstStyle/>
          <a:p>
            <a:r>
              <a:rPr lang="en-US" sz="2400" kern="0" dirty="0">
                <a:solidFill>
                  <a:prstClr val="white"/>
                </a:solidFill>
                <a:latin typeface="Franklin Gothic Heavy" pitchFamily="34" charset="0"/>
              </a:rPr>
              <a:t>TIMELINE</a:t>
            </a:r>
          </a:p>
        </p:txBody>
      </p:sp>
      <p:sp>
        <p:nvSpPr>
          <p:cNvPr id="14" name="Content Placeholder 2"/>
          <p:cNvSpPr txBox="1">
            <a:spLocks/>
          </p:cNvSpPr>
          <p:nvPr/>
        </p:nvSpPr>
        <p:spPr bwMode="auto">
          <a:xfrm>
            <a:off x="437780" y="2032189"/>
            <a:ext cx="8382000" cy="35304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spcAft>
                <a:spcPts val="900"/>
              </a:spcAft>
              <a:buSzPct val="100000"/>
            </a:pPr>
            <a:r>
              <a:rPr lang="en-US" sz="2400" dirty="0">
                <a:cs typeface="Calibri" pitchFamily="34" charset="0"/>
              </a:rPr>
              <a:t>December 2013 – Evaluation of alternative means of analysis </a:t>
            </a:r>
          </a:p>
          <a:p>
            <a:pPr>
              <a:spcBef>
                <a:spcPts val="900"/>
              </a:spcBef>
              <a:spcAft>
                <a:spcPts val="900"/>
              </a:spcAft>
              <a:buSzPct val="100000"/>
            </a:pPr>
            <a:r>
              <a:rPr lang="en-US" sz="2400" dirty="0">
                <a:cs typeface="Calibri" pitchFamily="34" charset="0"/>
              </a:rPr>
              <a:t>August 2014 – 1</a:t>
            </a:r>
            <a:r>
              <a:rPr lang="en-US" sz="2400" baseline="30000" dirty="0">
                <a:cs typeface="Calibri" pitchFamily="34" charset="0"/>
              </a:rPr>
              <a:t>st</a:t>
            </a:r>
            <a:r>
              <a:rPr lang="en-US" sz="2400" dirty="0">
                <a:cs typeface="Calibri" pitchFamily="34" charset="0"/>
              </a:rPr>
              <a:t> Draft Guidelines </a:t>
            </a:r>
          </a:p>
          <a:p>
            <a:pPr>
              <a:spcBef>
                <a:spcPts val="900"/>
              </a:spcBef>
              <a:spcAft>
                <a:spcPts val="900"/>
              </a:spcAft>
              <a:buSzPct val="100000"/>
            </a:pPr>
            <a:r>
              <a:rPr lang="en-US" sz="2400" dirty="0">
                <a:cs typeface="Calibri" pitchFamily="34" charset="0"/>
              </a:rPr>
              <a:t>January 2016 – 2</a:t>
            </a:r>
            <a:r>
              <a:rPr lang="en-US" sz="2400" baseline="30000" dirty="0">
                <a:cs typeface="Calibri" pitchFamily="34" charset="0"/>
              </a:rPr>
              <a:t>nd</a:t>
            </a:r>
            <a:r>
              <a:rPr lang="en-US" sz="2400" dirty="0">
                <a:cs typeface="Calibri" pitchFamily="34" charset="0"/>
              </a:rPr>
              <a:t> Draft Guidelines</a:t>
            </a:r>
          </a:p>
          <a:p>
            <a:pPr>
              <a:spcBef>
                <a:spcPts val="900"/>
              </a:spcBef>
              <a:spcAft>
                <a:spcPts val="900"/>
              </a:spcAft>
              <a:buSzPct val="100000"/>
            </a:pPr>
            <a:r>
              <a:rPr lang="en-US" sz="2400" dirty="0">
                <a:cs typeface="Calibri" pitchFamily="34" charset="0"/>
              </a:rPr>
              <a:t>November 2017 – Final Draft Guidelines published</a:t>
            </a:r>
          </a:p>
          <a:p>
            <a:pPr>
              <a:spcBef>
                <a:spcPts val="900"/>
              </a:spcBef>
              <a:spcAft>
                <a:spcPts val="900"/>
              </a:spcAft>
              <a:buSzPct val="100000"/>
            </a:pPr>
            <a:r>
              <a:rPr lang="en-US" sz="2400" dirty="0">
                <a:cs typeface="Calibri" pitchFamily="34" charset="0"/>
              </a:rPr>
              <a:t>December 2018 – Natural Resource Agency completed Certification of CEQA Guideline changes, including modifications for SB 743 and updates to Technical Advisory on Evaluating Transportation Impacts in CEQA </a:t>
            </a:r>
          </a:p>
          <a:p>
            <a:pPr>
              <a:spcBef>
                <a:spcPts val="900"/>
              </a:spcBef>
              <a:spcAft>
                <a:spcPts val="900"/>
              </a:spcAft>
              <a:buSzPct val="100000"/>
            </a:pPr>
            <a:r>
              <a:rPr lang="en-US" sz="2400" dirty="0">
                <a:cs typeface="Calibri" pitchFamily="34" charset="0"/>
              </a:rPr>
              <a:t>Compliance expected by July 1, 2020  </a:t>
            </a:r>
          </a:p>
          <a:p>
            <a:pPr lvl="1">
              <a:spcBef>
                <a:spcPts val="900"/>
              </a:spcBef>
              <a:spcAft>
                <a:spcPts val="900"/>
              </a:spcAft>
              <a:buFont typeface="Arial" panose="020B0604020202020204" pitchFamily="34" charset="0"/>
              <a:buChar char="•"/>
            </a:pPr>
            <a:endParaRPr lang="en-US" sz="2400" b="1" dirty="0">
              <a:cs typeface="Calibri" pitchFamily="34" charset="0"/>
            </a:endParaRPr>
          </a:p>
          <a:p>
            <a:pPr lvl="1">
              <a:spcBef>
                <a:spcPts val="900"/>
              </a:spcBef>
              <a:spcAft>
                <a:spcPts val="900"/>
              </a:spcAft>
              <a:buFont typeface="Arial" panose="020B0604020202020204" pitchFamily="34" charset="0"/>
              <a:buChar char="•"/>
            </a:pPr>
            <a:endParaRPr lang="en-US" sz="2400" b="1" dirty="0"/>
          </a:p>
          <a:p>
            <a:pPr lvl="1">
              <a:spcBef>
                <a:spcPts val="900"/>
              </a:spcBef>
              <a:spcAft>
                <a:spcPts val="900"/>
              </a:spcAft>
              <a:buFont typeface="Arial" panose="020B0604020202020204" pitchFamily="34" charset="0"/>
              <a:buChar char="•"/>
            </a:pPr>
            <a:endParaRPr lang="en-US" sz="2400" b="1" i="1" dirty="0"/>
          </a:p>
          <a:p>
            <a:pPr lvl="2">
              <a:spcBef>
                <a:spcPts val="900"/>
              </a:spcBef>
              <a:spcAft>
                <a:spcPts val="900"/>
              </a:spcAft>
            </a:pPr>
            <a:endParaRPr lang="en-US" b="1" dirty="0"/>
          </a:p>
          <a:p>
            <a:pPr lvl="1">
              <a:spcBef>
                <a:spcPts val="900"/>
              </a:spcBef>
              <a:spcAft>
                <a:spcPts val="900"/>
              </a:spcAft>
              <a:buFont typeface="Arial" panose="020B0604020202020204" pitchFamily="34" charset="0"/>
              <a:buChar char="•"/>
            </a:pPr>
            <a:endParaRPr lang="en-US" sz="2400" b="1" dirty="0"/>
          </a:p>
          <a:p>
            <a:pPr lvl="1">
              <a:spcBef>
                <a:spcPts val="900"/>
              </a:spcBef>
              <a:spcAft>
                <a:spcPts val="900"/>
              </a:spcAft>
              <a:buFont typeface="Arial" panose="020B0604020202020204" pitchFamily="34" charset="0"/>
              <a:buChar char="•"/>
            </a:pPr>
            <a:endParaRPr lang="en-US" sz="2400" b="1"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Tree>
    <p:extLst>
      <p:ext uri="{BB962C8B-B14F-4D97-AF65-F5344CB8AC3E}">
        <p14:creationId xmlns:p14="http://schemas.microsoft.com/office/powerpoint/2010/main" val="27504476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 presetClass="exit"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152400" y="1524000"/>
            <a:ext cx="9296400" cy="5567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spcBef>
                <a:spcPts val="1000"/>
              </a:spcBef>
              <a:spcAft>
                <a:spcPts val="1000"/>
              </a:spcAft>
              <a:buFont typeface="Arial" panose="020B0604020202020204" pitchFamily="34" charset="0"/>
              <a:buChar char="•"/>
            </a:pPr>
            <a:r>
              <a:rPr lang="en-US" sz="2000" dirty="0"/>
              <a:t>Improve transit access</a:t>
            </a:r>
          </a:p>
          <a:p>
            <a:pPr marL="285750" lvl="1" indent="-285750">
              <a:spcBef>
                <a:spcPts val="1000"/>
              </a:spcBef>
              <a:spcAft>
                <a:spcPts val="1000"/>
              </a:spcAft>
              <a:buFont typeface="Arial" panose="020B0604020202020204" pitchFamily="34" charset="0"/>
              <a:buChar char="•"/>
            </a:pPr>
            <a:r>
              <a:rPr lang="en-US" sz="2000" dirty="0"/>
              <a:t>Increase access to common goods &amp; services </a:t>
            </a:r>
          </a:p>
          <a:p>
            <a:pPr marL="285750" lvl="1" indent="-285750">
              <a:spcBef>
                <a:spcPts val="1000"/>
              </a:spcBef>
              <a:spcAft>
                <a:spcPts val="1000"/>
              </a:spcAft>
              <a:buFont typeface="Arial" panose="020B0604020202020204" pitchFamily="34" charset="0"/>
              <a:buChar char="•"/>
            </a:pPr>
            <a:r>
              <a:rPr lang="en-US" sz="2000" dirty="0"/>
              <a:t>Provide affordable housing </a:t>
            </a:r>
          </a:p>
          <a:p>
            <a:pPr marL="285750" lvl="1" indent="-285750">
              <a:spcBef>
                <a:spcPts val="1000"/>
              </a:spcBef>
              <a:spcAft>
                <a:spcPts val="1000"/>
              </a:spcAft>
              <a:buFont typeface="Arial" panose="020B0604020202020204" pitchFamily="34" charset="0"/>
              <a:buChar char="•"/>
            </a:pPr>
            <a:r>
              <a:rPr lang="en-US" sz="2000" dirty="0"/>
              <a:t>Improve pedestrian or bicycle network </a:t>
            </a:r>
          </a:p>
          <a:p>
            <a:pPr marL="285750" lvl="1" indent="-285750">
              <a:spcBef>
                <a:spcPts val="1000"/>
              </a:spcBef>
              <a:spcAft>
                <a:spcPts val="1000"/>
              </a:spcAft>
              <a:buFont typeface="Arial" panose="020B0604020202020204" pitchFamily="34" charset="0"/>
              <a:buChar char="•"/>
            </a:pPr>
            <a:r>
              <a:rPr lang="en-US" sz="2000" dirty="0"/>
              <a:t>Modify project design to orient towards transit, pedestrian or bicycle networks </a:t>
            </a:r>
          </a:p>
          <a:p>
            <a:pPr marL="285750" lvl="1" indent="-285750">
              <a:spcBef>
                <a:spcPts val="1000"/>
              </a:spcBef>
              <a:spcAft>
                <a:spcPts val="1000"/>
              </a:spcAft>
              <a:buFont typeface="Arial" panose="020B0604020202020204" pitchFamily="34" charset="0"/>
              <a:buChar char="•"/>
            </a:pPr>
            <a:r>
              <a:rPr lang="en-US" sz="2000" dirty="0"/>
              <a:t>Provide traffic calming</a:t>
            </a:r>
          </a:p>
          <a:p>
            <a:pPr marL="285750" lvl="1" indent="-285750">
              <a:spcBef>
                <a:spcPts val="1000"/>
              </a:spcBef>
              <a:spcAft>
                <a:spcPts val="1000"/>
              </a:spcAft>
              <a:buFont typeface="Arial" panose="020B0604020202020204" pitchFamily="34" charset="0"/>
              <a:buChar char="•"/>
            </a:pPr>
            <a:r>
              <a:rPr lang="en-US" sz="2000" dirty="0"/>
              <a:t>Provide bicycle parking </a:t>
            </a:r>
          </a:p>
          <a:p>
            <a:pPr marL="285750" lvl="1" indent="-285750">
              <a:spcBef>
                <a:spcPts val="1000"/>
              </a:spcBef>
              <a:spcAft>
                <a:spcPts val="1000"/>
              </a:spcAft>
              <a:buFont typeface="Arial" panose="020B0604020202020204" pitchFamily="34" charset="0"/>
              <a:buChar char="•"/>
            </a:pPr>
            <a:r>
              <a:rPr lang="en-US" sz="2000" dirty="0"/>
              <a:t>Provide transit passes </a:t>
            </a: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20" name="is FPthink"/>
          <p:cNvSpPr txBox="1"/>
          <p:nvPr/>
        </p:nvSpPr>
        <p:spPr>
          <a:xfrm>
            <a:off x="5616440" y="410179"/>
            <a:ext cx="3742960" cy="738664"/>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Reduce Trips or       trip length</a:t>
            </a:r>
          </a:p>
        </p:txBody>
      </p:sp>
      <p:sp>
        <p:nvSpPr>
          <p:cNvPr id="21" name="Who"/>
          <p:cNvSpPr txBox="1"/>
          <p:nvPr/>
        </p:nvSpPr>
        <p:spPr>
          <a:xfrm>
            <a:off x="330380" y="-117286"/>
            <a:ext cx="4855496"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Mitigation</a:t>
            </a:r>
          </a:p>
        </p:txBody>
      </p:sp>
      <p:sp>
        <p:nvSpPr>
          <p:cNvPr id="22" name="Rectangle 21"/>
          <p:cNvSpPr/>
          <p:nvPr/>
        </p:nvSpPr>
        <p:spPr>
          <a:xfrm>
            <a:off x="5257800" y="803244"/>
            <a:ext cx="124737"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16" name="TextBox 15"/>
          <p:cNvSpPr txBox="1"/>
          <p:nvPr/>
        </p:nvSpPr>
        <p:spPr>
          <a:xfrm>
            <a:off x="4811909" y="1788363"/>
            <a:ext cx="4103491" cy="6686446"/>
          </a:xfrm>
          <a:prstGeom prst="rect">
            <a:avLst/>
          </a:prstGeom>
          <a:noFill/>
        </p:spPr>
        <p:txBody>
          <a:bodyPr wrap="square" rtlCol="0">
            <a:spAutoFit/>
          </a:bodyPr>
          <a:lstStyle/>
          <a:p>
            <a:pPr marL="0" lvl="1">
              <a:spcBef>
                <a:spcPts val="500"/>
              </a:spcBef>
              <a:spcAft>
                <a:spcPts val="500"/>
              </a:spcAft>
            </a:pPr>
            <a:r>
              <a:rPr lang="en-US" sz="2000" dirty="0"/>
              <a:t>General Plan level</a:t>
            </a:r>
          </a:p>
          <a:p>
            <a:pPr marL="285750" lvl="1" indent="-285750">
              <a:spcBef>
                <a:spcPts val="500"/>
              </a:spcBef>
              <a:spcAft>
                <a:spcPts val="500"/>
              </a:spcAft>
              <a:buFont typeface="Arial" panose="020B0604020202020204" pitchFamily="34" charset="0"/>
              <a:buChar char="•"/>
            </a:pPr>
            <a:r>
              <a:rPr lang="en-US" sz="2000" dirty="0"/>
              <a:t>Allocate land use growth in areas with low existing VMT</a:t>
            </a:r>
          </a:p>
          <a:p>
            <a:pPr marL="285750" lvl="1" indent="-285750">
              <a:spcBef>
                <a:spcPts val="500"/>
              </a:spcBef>
              <a:spcAft>
                <a:spcPts val="500"/>
              </a:spcAft>
              <a:buFont typeface="Arial" panose="020B0604020202020204" pitchFamily="34" charset="0"/>
              <a:buChar char="•"/>
            </a:pPr>
            <a:r>
              <a:rPr lang="en-US" sz="2000" dirty="0"/>
              <a:t>Locate land use growth near transit </a:t>
            </a:r>
          </a:p>
          <a:p>
            <a:pPr marL="285750" lvl="1" indent="-285750">
              <a:spcBef>
                <a:spcPts val="500"/>
              </a:spcBef>
              <a:spcAft>
                <a:spcPts val="500"/>
              </a:spcAft>
              <a:buFont typeface="Arial" panose="020B0604020202020204" pitchFamily="34" charset="0"/>
              <a:buChar char="•"/>
            </a:pPr>
            <a:r>
              <a:rPr lang="en-US" sz="2000" dirty="0"/>
              <a:t>Increase allowable project densities </a:t>
            </a:r>
          </a:p>
          <a:p>
            <a:pPr marL="285750" lvl="1" indent="-285750">
              <a:spcBef>
                <a:spcPts val="500"/>
              </a:spcBef>
              <a:spcAft>
                <a:spcPts val="500"/>
              </a:spcAft>
              <a:buFont typeface="Arial" panose="020B0604020202020204" pitchFamily="34" charset="0"/>
              <a:buChar char="•"/>
            </a:pPr>
            <a:r>
              <a:rPr lang="en-US" sz="2000" dirty="0"/>
              <a:t>Allow a greater mix of uses within project or project surroundings </a:t>
            </a:r>
          </a:p>
          <a:p>
            <a:pPr marL="285750" lvl="1" indent="-285750">
              <a:spcBef>
                <a:spcPts val="500"/>
              </a:spcBef>
              <a:spcAft>
                <a:spcPts val="500"/>
              </a:spcAft>
              <a:buFont typeface="Arial" panose="020B0604020202020204" pitchFamily="34" charset="0"/>
              <a:buChar char="•"/>
            </a:pPr>
            <a:r>
              <a:rPr lang="en-US" sz="2000" dirty="0"/>
              <a:t>Increase connectivity and/or intersection density in certain areas</a:t>
            </a:r>
          </a:p>
          <a:p>
            <a:pPr marL="285750" lvl="1" indent="-285750">
              <a:spcBef>
                <a:spcPts val="500"/>
              </a:spcBef>
              <a:spcAft>
                <a:spcPts val="500"/>
              </a:spcAft>
              <a:buFont typeface="Arial" panose="020B0604020202020204" pitchFamily="34" charset="0"/>
              <a:buChar char="•"/>
            </a:pPr>
            <a:r>
              <a:rPr lang="en-US" sz="2000" b="1" i="1" dirty="0"/>
              <a:t>VMT mitigation banks &amp; fees</a:t>
            </a:r>
          </a:p>
          <a:p>
            <a:pPr marL="285750" lvl="1" indent="-285750">
              <a:spcBef>
                <a:spcPts val="500"/>
              </a:spcBef>
              <a:spcAft>
                <a:spcPts val="500"/>
              </a:spcAft>
              <a:buFont typeface="Arial" panose="020B0604020202020204" pitchFamily="34" charset="0"/>
              <a:buChar char="•"/>
            </a:pPr>
            <a:endParaRPr lang="en-US" sz="2000" dirty="0"/>
          </a:p>
          <a:p>
            <a:pPr marL="285750" lvl="1" indent="-285750">
              <a:lnSpc>
                <a:spcPct val="150000"/>
              </a:lnSpc>
              <a:buFont typeface="Arial" panose="020B0604020202020204" pitchFamily="34" charset="0"/>
              <a:buChar char="•"/>
            </a:pPr>
            <a:endParaRPr lang="en-US" sz="20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pic>
        <p:nvPicPr>
          <p:cNvPr id="3" name="Picture 2">
            <a:extLst>
              <a:ext uri="{FF2B5EF4-FFF2-40B4-BE49-F238E27FC236}">
                <a16:creationId xmlns:a16="http://schemas.microsoft.com/office/drawing/2014/main" id="{A70C2649-A80D-5A73-8D9B-ABAC7595C732}"/>
              </a:ext>
            </a:extLst>
          </p:cNvPr>
          <p:cNvPicPr>
            <a:picLocks noChangeAspect="1"/>
          </p:cNvPicPr>
          <p:nvPr/>
        </p:nvPicPr>
        <p:blipFill rotWithShape="1">
          <a:blip r:embed="rId5"/>
          <a:srcRect t="23938" r="65000"/>
          <a:stretch/>
        </p:blipFill>
        <p:spPr>
          <a:xfrm>
            <a:off x="76200" y="1697462"/>
            <a:ext cx="4419600" cy="5220822"/>
          </a:xfrm>
          <a:prstGeom prst="rect">
            <a:avLst/>
          </a:prstGeom>
        </p:spPr>
      </p:pic>
    </p:spTree>
    <p:extLst>
      <p:ext uri="{BB962C8B-B14F-4D97-AF65-F5344CB8AC3E}">
        <p14:creationId xmlns:p14="http://schemas.microsoft.com/office/powerpoint/2010/main" val="21379498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White Rectangle"/>
          <p:cNvSpPr/>
          <p:nvPr/>
        </p:nvSpPr>
        <p:spPr>
          <a:xfrm>
            <a:off x="-152400" y="1524000"/>
            <a:ext cx="9296400" cy="5567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spcBef>
                <a:spcPts val="1000"/>
              </a:spcBef>
              <a:spcAft>
                <a:spcPts val="1000"/>
              </a:spcAft>
              <a:buFont typeface="Arial" panose="020B0604020202020204" pitchFamily="34" charset="0"/>
              <a:buChar char="•"/>
            </a:pPr>
            <a:r>
              <a:rPr lang="en-US" sz="2000" dirty="0"/>
              <a:t>Improve transit access</a:t>
            </a:r>
          </a:p>
          <a:p>
            <a:pPr marL="285750" lvl="1" indent="-285750">
              <a:spcBef>
                <a:spcPts val="1000"/>
              </a:spcBef>
              <a:spcAft>
                <a:spcPts val="1000"/>
              </a:spcAft>
              <a:buFont typeface="Arial" panose="020B0604020202020204" pitchFamily="34" charset="0"/>
              <a:buChar char="•"/>
            </a:pPr>
            <a:r>
              <a:rPr lang="en-US" sz="2000" dirty="0"/>
              <a:t>Increase access to common goods &amp; services </a:t>
            </a:r>
          </a:p>
          <a:p>
            <a:pPr marL="285750" lvl="1" indent="-285750">
              <a:spcBef>
                <a:spcPts val="1000"/>
              </a:spcBef>
              <a:spcAft>
                <a:spcPts val="1000"/>
              </a:spcAft>
              <a:buFont typeface="Arial" panose="020B0604020202020204" pitchFamily="34" charset="0"/>
              <a:buChar char="•"/>
            </a:pPr>
            <a:r>
              <a:rPr lang="en-US" sz="2000" dirty="0"/>
              <a:t>Provide affordable housing </a:t>
            </a:r>
          </a:p>
          <a:p>
            <a:pPr marL="285750" lvl="1" indent="-285750">
              <a:spcBef>
                <a:spcPts val="1000"/>
              </a:spcBef>
              <a:spcAft>
                <a:spcPts val="1000"/>
              </a:spcAft>
              <a:buFont typeface="Arial" panose="020B0604020202020204" pitchFamily="34" charset="0"/>
              <a:buChar char="•"/>
            </a:pPr>
            <a:r>
              <a:rPr lang="en-US" sz="2000" dirty="0"/>
              <a:t>Improve pedestrian or bicycle network </a:t>
            </a:r>
          </a:p>
          <a:p>
            <a:pPr marL="285750" lvl="1" indent="-285750">
              <a:spcBef>
                <a:spcPts val="1000"/>
              </a:spcBef>
              <a:spcAft>
                <a:spcPts val="1000"/>
              </a:spcAft>
              <a:buFont typeface="Arial" panose="020B0604020202020204" pitchFamily="34" charset="0"/>
              <a:buChar char="•"/>
            </a:pPr>
            <a:r>
              <a:rPr lang="en-US" sz="2000" dirty="0"/>
              <a:t>Modify project design to orient towards transit, pedestrian or bicycle networks </a:t>
            </a:r>
          </a:p>
          <a:p>
            <a:pPr marL="285750" lvl="1" indent="-285750">
              <a:spcBef>
                <a:spcPts val="1000"/>
              </a:spcBef>
              <a:spcAft>
                <a:spcPts val="1000"/>
              </a:spcAft>
              <a:buFont typeface="Arial" panose="020B0604020202020204" pitchFamily="34" charset="0"/>
              <a:buChar char="•"/>
            </a:pPr>
            <a:r>
              <a:rPr lang="en-US" sz="2000" dirty="0"/>
              <a:t>Provide traffic calming</a:t>
            </a:r>
          </a:p>
          <a:p>
            <a:pPr marL="285750" lvl="1" indent="-285750">
              <a:spcBef>
                <a:spcPts val="1000"/>
              </a:spcBef>
              <a:spcAft>
                <a:spcPts val="1000"/>
              </a:spcAft>
              <a:buFont typeface="Arial" panose="020B0604020202020204" pitchFamily="34" charset="0"/>
              <a:buChar char="•"/>
            </a:pPr>
            <a:r>
              <a:rPr lang="en-US" sz="2000" dirty="0"/>
              <a:t>Provide bicycle parking </a:t>
            </a:r>
          </a:p>
          <a:p>
            <a:pPr marL="285750" lvl="1" indent="-285750">
              <a:spcBef>
                <a:spcPts val="1000"/>
              </a:spcBef>
              <a:spcAft>
                <a:spcPts val="1000"/>
              </a:spcAft>
              <a:buFont typeface="Arial" panose="020B0604020202020204" pitchFamily="34" charset="0"/>
              <a:buChar char="•"/>
            </a:pPr>
            <a:r>
              <a:rPr lang="en-US" sz="2000" dirty="0"/>
              <a:t>Provide transit passes </a:t>
            </a: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21" name="Who"/>
          <p:cNvSpPr txBox="1"/>
          <p:nvPr/>
        </p:nvSpPr>
        <p:spPr>
          <a:xfrm>
            <a:off x="330380" y="-117286"/>
            <a:ext cx="6155531"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General Plan</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16" name="TextBox 15"/>
          <p:cNvSpPr txBox="1"/>
          <p:nvPr/>
        </p:nvSpPr>
        <p:spPr>
          <a:xfrm>
            <a:off x="2667001" y="1788363"/>
            <a:ext cx="6248400" cy="5147563"/>
          </a:xfrm>
          <a:prstGeom prst="rect">
            <a:avLst/>
          </a:prstGeom>
          <a:noFill/>
        </p:spPr>
        <p:txBody>
          <a:bodyPr wrap="square" rtlCol="0">
            <a:spAutoFit/>
          </a:bodyPr>
          <a:lstStyle/>
          <a:p>
            <a:pPr marL="0" lvl="1">
              <a:spcBef>
                <a:spcPts val="500"/>
              </a:spcBef>
              <a:spcAft>
                <a:spcPts val="500"/>
              </a:spcAft>
            </a:pPr>
            <a:r>
              <a:rPr lang="en-US" sz="2000" dirty="0"/>
              <a:t>Considerations:</a:t>
            </a:r>
          </a:p>
          <a:p>
            <a:pPr marL="285750" lvl="1" indent="-285750">
              <a:spcBef>
                <a:spcPts val="500"/>
              </a:spcBef>
              <a:spcAft>
                <a:spcPts val="500"/>
              </a:spcAft>
              <a:buFont typeface="Arial" panose="020B0604020202020204" pitchFamily="34" charset="0"/>
              <a:buChar char="•"/>
            </a:pPr>
            <a:r>
              <a:rPr lang="en-US" sz="2000" dirty="0"/>
              <a:t>Timing of General Plan relative to July 1, 2020</a:t>
            </a:r>
          </a:p>
          <a:p>
            <a:pPr marL="285750" lvl="1" indent="-285750">
              <a:spcBef>
                <a:spcPts val="500"/>
              </a:spcBef>
              <a:spcAft>
                <a:spcPts val="500"/>
              </a:spcAft>
              <a:buFont typeface="Arial" panose="020B0604020202020204" pitchFamily="34" charset="0"/>
              <a:buChar char="•"/>
            </a:pPr>
            <a:r>
              <a:rPr lang="en-US" sz="2000" dirty="0"/>
              <a:t>Realistic land use program</a:t>
            </a:r>
          </a:p>
          <a:p>
            <a:pPr marL="285750" lvl="1" indent="-285750">
              <a:spcBef>
                <a:spcPts val="500"/>
              </a:spcBef>
              <a:spcAft>
                <a:spcPts val="500"/>
              </a:spcAft>
              <a:buFont typeface="Arial" panose="020B0604020202020204" pitchFamily="34" charset="0"/>
              <a:buChar char="•"/>
            </a:pPr>
            <a:r>
              <a:rPr lang="en-US" sz="2000" dirty="0"/>
              <a:t>Circulation system that supports land use (and vice versa)</a:t>
            </a:r>
          </a:p>
          <a:p>
            <a:pPr marL="285750" lvl="1" indent="-285750">
              <a:spcBef>
                <a:spcPts val="500"/>
              </a:spcBef>
              <a:spcAft>
                <a:spcPts val="500"/>
              </a:spcAft>
              <a:buFont typeface="Arial" panose="020B0604020202020204" pitchFamily="34" charset="0"/>
              <a:buChar char="•"/>
            </a:pPr>
            <a:r>
              <a:rPr lang="en-US" sz="2000" dirty="0"/>
              <a:t>Achievable VMT thresholds</a:t>
            </a:r>
          </a:p>
          <a:p>
            <a:pPr marL="285750" lvl="1" indent="-285750">
              <a:spcBef>
                <a:spcPts val="500"/>
              </a:spcBef>
              <a:spcAft>
                <a:spcPts val="500"/>
              </a:spcAft>
              <a:buFont typeface="Arial" panose="020B0604020202020204" pitchFamily="34" charset="0"/>
              <a:buChar char="•"/>
            </a:pPr>
            <a:r>
              <a:rPr lang="en-US" sz="2000" dirty="0"/>
              <a:t>VMT/TDM mitigation plan for the City</a:t>
            </a:r>
          </a:p>
          <a:p>
            <a:pPr marL="285750" lvl="1" indent="-285750">
              <a:spcBef>
                <a:spcPts val="500"/>
              </a:spcBef>
              <a:spcAft>
                <a:spcPts val="500"/>
              </a:spcAft>
              <a:buFont typeface="Arial" panose="020B0604020202020204" pitchFamily="34" charset="0"/>
              <a:buChar char="•"/>
            </a:pPr>
            <a:r>
              <a:rPr lang="en-US" sz="2000" dirty="0"/>
              <a:t>Consistency between LOS policies and VMT policies</a:t>
            </a:r>
          </a:p>
          <a:p>
            <a:pPr marL="285750" lvl="1" indent="-285750">
              <a:spcBef>
                <a:spcPts val="500"/>
              </a:spcBef>
              <a:spcAft>
                <a:spcPts val="500"/>
              </a:spcAft>
              <a:buFont typeface="Arial" panose="020B0604020202020204" pitchFamily="34" charset="0"/>
              <a:buChar char="•"/>
            </a:pPr>
            <a:endParaRPr lang="en-US" sz="2000" dirty="0"/>
          </a:p>
          <a:p>
            <a:pPr marL="285750" lvl="1" indent="-285750">
              <a:lnSpc>
                <a:spcPct val="150000"/>
              </a:lnSpc>
              <a:buFont typeface="Arial" panose="020B0604020202020204" pitchFamily="34" charset="0"/>
              <a:buChar char="•"/>
            </a:pPr>
            <a:endParaRPr lang="en-US" sz="20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pic>
        <p:nvPicPr>
          <p:cNvPr id="3" name="Picture 2"/>
          <p:cNvPicPr>
            <a:picLocks noChangeAspect="1"/>
          </p:cNvPicPr>
          <p:nvPr/>
        </p:nvPicPr>
        <p:blipFill rotWithShape="1">
          <a:blip r:embed="rId5"/>
          <a:srcRect l="13333" t="11333" r="13750" b="11333"/>
          <a:stretch/>
        </p:blipFill>
        <p:spPr>
          <a:xfrm>
            <a:off x="477010" y="1571083"/>
            <a:ext cx="1724354" cy="1143000"/>
          </a:xfrm>
          <a:prstGeom prst="rect">
            <a:avLst/>
          </a:prstGeom>
          <a:ln>
            <a:solidFill>
              <a:schemeClr val="tx1"/>
            </a:solidFill>
          </a:ln>
        </p:spPr>
      </p:pic>
      <p:pic>
        <p:nvPicPr>
          <p:cNvPr id="4" name="Picture 3"/>
          <p:cNvPicPr>
            <a:picLocks noChangeAspect="1"/>
          </p:cNvPicPr>
          <p:nvPr/>
        </p:nvPicPr>
        <p:blipFill rotWithShape="1">
          <a:blip r:embed="rId6"/>
          <a:srcRect l="14583" t="16000" r="15000" b="9334"/>
          <a:stretch/>
        </p:blipFill>
        <p:spPr>
          <a:xfrm>
            <a:off x="471906" y="2883734"/>
            <a:ext cx="1724705" cy="1143000"/>
          </a:xfrm>
          <a:prstGeom prst="rect">
            <a:avLst/>
          </a:prstGeom>
          <a:ln>
            <a:solidFill>
              <a:schemeClr val="tx1"/>
            </a:solidFill>
          </a:ln>
        </p:spPr>
      </p:pic>
      <p:pic>
        <p:nvPicPr>
          <p:cNvPr id="5" name="Picture 4"/>
          <p:cNvPicPr>
            <a:picLocks noChangeAspect="1"/>
          </p:cNvPicPr>
          <p:nvPr/>
        </p:nvPicPr>
        <p:blipFill rotWithShape="1">
          <a:blip r:embed="rId7"/>
          <a:srcRect l="14583" t="24667" r="15417" b="666"/>
          <a:stretch/>
        </p:blipFill>
        <p:spPr>
          <a:xfrm>
            <a:off x="485701" y="4203218"/>
            <a:ext cx="1714500" cy="1143000"/>
          </a:xfrm>
          <a:prstGeom prst="rect">
            <a:avLst/>
          </a:prstGeom>
          <a:ln>
            <a:solidFill>
              <a:schemeClr val="tx1"/>
            </a:solidFill>
          </a:ln>
        </p:spPr>
      </p:pic>
      <p:pic>
        <p:nvPicPr>
          <p:cNvPr id="6" name="Picture 5"/>
          <p:cNvPicPr>
            <a:picLocks noChangeAspect="1"/>
          </p:cNvPicPr>
          <p:nvPr/>
        </p:nvPicPr>
        <p:blipFill rotWithShape="1">
          <a:blip r:embed="rId8"/>
          <a:srcRect l="15416" t="11334" r="17500" b="19333"/>
          <a:stretch/>
        </p:blipFill>
        <p:spPr>
          <a:xfrm>
            <a:off x="485701" y="5522702"/>
            <a:ext cx="1725494" cy="1114605"/>
          </a:xfrm>
          <a:prstGeom prst="rect">
            <a:avLst/>
          </a:prstGeom>
          <a:ln>
            <a:solidFill>
              <a:schemeClr val="tx1"/>
            </a:solidFill>
          </a:ln>
        </p:spPr>
      </p:pic>
    </p:spTree>
    <p:extLst>
      <p:ext uri="{BB962C8B-B14F-4D97-AF65-F5344CB8AC3E}">
        <p14:creationId xmlns:p14="http://schemas.microsoft.com/office/powerpoint/2010/main" val="41438526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White Rectangle"/>
          <p:cNvSpPr/>
          <p:nvPr/>
        </p:nvSpPr>
        <p:spPr>
          <a:xfrm>
            <a:off x="-152400" y="1503953"/>
            <a:ext cx="9296400" cy="5506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25" name="Who"/>
          <p:cNvSpPr txBox="1"/>
          <p:nvPr/>
        </p:nvSpPr>
        <p:spPr>
          <a:xfrm>
            <a:off x="330380" y="-117286"/>
            <a:ext cx="8267648"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Project Approach</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16" name="Rectangle 15"/>
          <p:cNvSpPr/>
          <p:nvPr/>
        </p:nvSpPr>
        <p:spPr>
          <a:xfrm>
            <a:off x="8579774" y="789027"/>
            <a:ext cx="124737"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Content Placeholder 2"/>
          <p:cNvSpPr txBox="1">
            <a:spLocks/>
          </p:cNvSpPr>
          <p:nvPr/>
        </p:nvSpPr>
        <p:spPr bwMode="auto">
          <a:xfrm>
            <a:off x="212378" y="1905000"/>
            <a:ext cx="7941022" cy="36466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spcAft>
                <a:spcPts val="900"/>
              </a:spcAft>
              <a:buSzPct val="100000"/>
            </a:pPr>
            <a:r>
              <a:rPr lang="en-US" sz="1800" dirty="0">
                <a:latin typeface="Franklin Gothic Demi" panose="020B0703020102020204" pitchFamily="34" charset="0"/>
                <a:cs typeface="Calibri" pitchFamily="34" charset="0"/>
              </a:rPr>
              <a:t>Plan Review and Policy </a:t>
            </a:r>
            <a:br>
              <a:rPr lang="en-US" sz="1800" dirty="0">
                <a:latin typeface="Franklin Gothic Demi" panose="020B0703020102020204" pitchFamily="34" charset="0"/>
                <a:cs typeface="Calibri" pitchFamily="34" charset="0"/>
              </a:rPr>
            </a:br>
            <a:r>
              <a:rPr lang="en-US" sz="1800" dirty="0">
                <a:latin typeface="Franklin Gothic Demi" panose="020B0703020102020204" pitchFamily="34" charset="0"/>
                <a:cs typeface="Calibri" pitchFamily="34" charset="0"/>
              </a:rPr>
              <a:t>Assessment (February 2019)</a:t>
            </a:r>
          </a:p>
          <a:p>
            <a:pPr>
              <a:spcBef>
                <a:spcPts val="900"/>
              </a:spcBef>
              <a:spcAft>
                <a:spcPts val="900"/>
              </a:spcAft>
              <a:buSzPct val="100000"/>
            </a:pPr>
            <a:r>
              <a:rPr lang="en-US" sz="1800" dirty="0">
                <a:latin typeface="Franklin Gothic Demi" panose="020B0703020102020204" pitchFamily="34" charset="0"/>
                <a:cs typeface="Calibri" pitchFamily="34" charset="0"/>
              </a:rPr>
              <a:t>Model Review (April 2019)</a:t>
            </a:r>
          </a:p>
          <a:p>
            <a:pPr>
              <a:spcBef>
                <a:spcPts val="900"/>
              </a:spcBef>
              <a:spcAft>
                <a:spcPts val="900"/>
              </a:spcAft>
              <a:buSzPct val="100000"/>
            </a:pPr>
            <a:r>
              <a:rPr lang="en-US" sz="1800" dirty="0">
                <a:latin typeface="Franklin Gothic Demi" panose="020B0703020102020204" pitchFamily="34" charset="0"/>
                <a:cs typeface="Calibri" pitchFamily="34" charset="0"/>
              </a:rPr>
              <a:t>VMT Assessment  (July 2019)</a:t>
            </a:r>
          </a:p>
          <a:p>
            <a:pPr>
              <a:spcBef>
                <a:spcPts val="900"/>
              </a:spcBef>
              <a:spcAft>
                <a:spcPts val="900"/>
              </a:spcAft>
              <a:buSzPct val="100000"/>
            </a:pPr>
            <a:r>
              <a:rPr lang="en-US" sz="1800" dirty="0">
                <a:latin typeface="Franklin Gothic Demi" panose="020B0703020102020204" pitchFamily="34" charset="0"/>
                <a:cs typeface="Calibri" pitchFamily="34" charset="0"/>
              </a:rPr>
              <a:t>Threshold Setting </a:t>
            </a:r>
            <a:br>
              <a:rPr lang="en-US" sz="1800" dirty="0">
                <a:latin typeface="Franklin Gothic Demi" panose="020B0703020102020204" pitchFamily="34" charset="0"/>
                <a:cs typeface="Calibri" pitchFamily="34" charset="0"/>
              </a:rPr>
            </a:br>
            <a:r>
              <a:rPr lang="en-US" sz="1800" dirty="0">
                <a:latin typeface="Franklin Gothic Demi" panose="020B0703020102020204" pitchFamily="34" charset="0"/>
                <a:cs typeface="Calibri" pitchFamily="34" charset="0"/>
              </a:rPr>
              <a:t>(August 2019)</a:t>
            </a:r>
          </a:p>
          <a:p>
            <a:pPr>
              <a:spcBef>
                <a:spcPts val="900"/>
              </a:spcBef>
              <a:spcAft>
                <a:spcPts val="900"/>
              </a:spcAft>
              <a:buSzPct val="100000"/>
            </a:pPr>
            <a:r>
              <a:rPr lang="en-US" sz="1800" dirty="0">
                <a:latin typeface="Franklin Gothic Demi" panose="020B0703020102020204" pitchFamily="34" charset="0"/>
                <a:cs typeface="Calibri" pitchFamily="34" charset="0"/>
              </a:rPr>
              <a:t>VMT Screening &amp; Mitigation Tool Development (December 2019)</a:t>
            </a:r>
          </a:p>
          <a:p>
            <a:pPr>
              <a:spcBef>
                <a:spcPts val="900"/>
              </a:spcBef>
              <a:spcAft>
                <a:spcPts val="900"/>
              </a:spcAft>
              <a:buSzPct val="100000"/>
            </a:pPr>
            <a:r>
              <a:rPr lang="en-US" sz="1800" dirty="0">
                <a:latin typeface="Franklin Gothic Demi" panose="020B0703020102020204" pitchFamily="34" charset="0"/>
                <a:cs typeface="Calibri" pitchFamily="34" charset="0"/>
              </a:rPr>
              <a:t>Public Outreach and Education  (On-going)</a:t>
            </a:r>
          </a:p>
          <a:p>
            <a:pPr>
              <a:spcBef>
                <a:spcPts val="900"/>
              </a:spcBef>
              <a:spcAft>
                <a:spcPts val="900"/>
              </a:spcAft>
              <a:buSzPct val="100000"/>
            </a:pPr>
            <a:r>
              <a:rPr lang="en-US" sz="1800" dirty="0">
                <a:latin typeface="Franklin Gothic Demi" panose="020B0703020102020204" pitchFamily="34" charset="0"/>
                <a:cs typeface="Calibri" pitchFamily="34" charset="0"/>
              </a:rPr>
              <a:t>Transportation Impact Assessment Guideline Development (January 2020)</a:t>
            </a:r>
          </a:p>
          <a:p>
            <a:pPr>
              <a:spcBef>
                <a:spcPts val="900"/>
              </a:spcBef>
              <a:spcAft>
                <a:spcPts val="900"/>
              </a:spcAft>
              <a:buSzPct val="100000"/>
            </a:pPr>
            <a:r>
              <a:rPr lang="en-US" sz="1800" dirty="0">
                <a:latin typeface="Franklin Gothic Demi" panose="020B0703020102020204" pitchFamily="34" charset="0"/>
                <a:cs typeface="Calibri" pitchFamily="34" charset="0"/>
              </a:rPr>
              <a:t>Policy Modifications Recommendations (January 2020)</a:t>
            </a:r>
          </a:p>
          <a:p>
            <a:pPr>
              <a:spcBef>
                <a:spcPts val="900"/>
              </a:spcBef>
              <a:spcAft>
                <a:spcPts val="900"/>
              </a:spcAft>
              <a:buSzPct val="100000"/>
            </a:pPr>
            <a:endParaRPr lang="en-US" sz="1800" dirty="0">
              <a:latin typeface="Franklin Gothic Demi" panose="020B0703020102020204" pitchFamily="34" charset="0"/>
              <a:cs typeface="Calibri" pitchFamily="34" charset="0"/>
            </a:endParaRPr>
          </a:p>
          <a:p>
            <a:pPr lvl="1">
              <a:spcBef>
                <a:spcPts val="900"/>
              </a:spcBef>
              <a:spcAft>
                <a:spcPts val="900"/>
              </a:spcAft>
              <a:buFont typeface="Arial" panose="020B0604020202020204" pitchFamily="34" charset="0"/>
              <a:buChar char="•"/>
            </a:pPr>
            <a:endParaRPr lang="en-US" sz="1800" dirty="0">
              <a:latin typeface="Franklin Gothic Demi" panose="020B0703020102020204" pitchFamily="34" charset="0"/>
              <a:cs typeface="Calibri" pitchFamily="34" charset="0"/>
            </a:endParaRPr>
          </a:p>
          <a:p>
            <a:pPr lvl="1">
              <a:spcBef>
                <a:spcPts val="900"/>
              </a:spcBef>
              <a:spcAft>
                <a:spcPts val="900"/>
              </a:spcAft>
              <a:buFont typeface="Arial" panose="020B0604020202020204" pitchFamily="34" charset="0"/>
              <a:buChar char="•"/>
            </a:pPr>
            <a:endParaRPr lang="en-US" sz="1800" dirty="0">
              <a:latin typeface="Franklin Gothic Demi" panose="020B0703020102020204" pitchFamily="34" charset="0"/>
              <a:cs typeface="Calibri" pitchFamily="34" charset="0"/>
            </a:endParaRPr>
          </a:p>
          <a:p>
            <a:pPr lvl="1">
              <a:spcBef>
                <a:spcPts val="900"/>
              </a:spcBef>
              <a:spcAft>
                <a:spcPts val="900"/>
              </a:spcAft>
              <a:buFont typeface="Arial" panose="020B0604020202020204" pitchFamily="34" charset="0"/>
              <a:buChar char="•"/>
            </a:pPr>
            <a:endParaRPr lang="en-US" sz="1800" dirty="0">
              <a:latin typeface="Franklin Gothic Demi" panose="020B0703020102020204" pitchFamily="34" charset="0"/>
              <a:cs typeface="Calibri" pitchFamily="34" charset="0"/>
            </a:endParaRPr>
          </a:p>
          <a:p>
            <a:pPr lvl="1">
              <a:spcBef>
                <a:spcPts val="900"/>
              </a:spcBef>
              <a:spcAft>
                <a:spcPts val="900"/>
              </a:spcAft>
              <a:buFont typeface="Arial" panose="020B0604020202020204" pitchFamily="34" charset="0"/>
              <a:buChar char="•"/>
            </a:pPr>
            <a:endParaRPr lang="en-US" sz="1800" dirty="0">
              <a:latin typeface="Franklin Gothic Demi" panose="020B0703020102020204" pitchFamily="34" charset="0"/>
              <a:cs typeface="Calibri" pitchFamily="34" charset="0"/>
            </a:endParaRPr>
          </a:p>
          <a:p>
            <a:pPr lvl="2">
              <a:spcBef>
                <a:spcPts val="900"/>
              </a:spcBef>
              <a:spcAft>
                <a:spcPts val="900"/>
              </a:spcAft>
            </a:pPr>
            <a:endParaRPr lang="en-US" sz="1800" dirty="0">
              <a:latin typeface="Franklin Gothic Demi" panose="020B0703020102020204" pitchFamily="34" charset="0"/>
              <a:cs typeface="Calibri" pitchFamily="34" charset="0"/>
            </a:endParaRPr>
          </a:p>
          <a:p>
            <a:pPr lvl="1">
              <a:spcBef>
                <a:spcPts val="900"/>
              </a:spcBef>
              <a:spcAft>
                <a:spcPts val="900"/>
              </a:spcAft>
              <a:buFont typeface="Arial" panose="020B0604020202020204" pitchFamily="34" charset="0"/>
              <a:buChar char="•"/>
            </a:pPr>
            <a:endParaRPr lang="en-US" sz="1800" dirty="0">
              <a:latin typeface="Franklin Gothic Demi" panose="020B0703020102020204" pitchFamily="34" charset="0"/>
              <a:cs typeface="Calibri" pitchFamily="34" charset="0"/>
            </a:endParaRPr>
          </a:p>
          <a:p>
            <a:pPr lvl="1">
              <a:spcBef>
                <a:spcPts val="900"/>
              </a:spcBef>
              <a:spcAft>
                <a:spcPts val="900"/>
              </a:spcAft>
              <a:buFont typeface="Arial" panose="020B0604020202020204" pitchFamily="34" charset="0"/>
              <a:buChar char="•"/>
            </a:pPr>
            <a:endParaRPr lang="en-US" sz="1800" dirty="0">
              <a:latin typeface="Franklin Gothic Demi" panose="020B0703020102020204" pitchFamily="34" charset="0"/>
              <a:cs typeface="Calibri" pitchFamily="34" charset="0"/>
            </a:endParaRPr>
          </a:p>
        </p:txBody>
      </p:sp>
      <p:pic>
        <p:nvPicPr>
          <p:cNvPr id="11" name="Picture 10"/>
          <p:cNvPicPr>
            <a:picLocks noChangeAspect="1"/>
          </p:cNvPicPr>
          <p:nvPr/>
        </p:nvPicPr>
        <p:blipFill>
          <a:blip r:embed="rId5"/>
          <a:stretch>
            <a:fillRect/>
          </a:stretch>
        </p:blipFill>
        <p:spPr>
          <a:xfrm>
            <a:off x="3982119" y="1782468"/>
            <a:ext cx="5003912" cy="2771775"/>
          </a:xfrm>
          <a:prstGeom prst="rect">
            <a:avLst/>
          </a:prstGeom>
        </p:spPr>
      </p:pic>
    </p:spTree>
    <p:extLst>
      <p:ext uri="{BB962C8B-B14F-4D97-AF65-F5344CB8AC3E}">
        <p14:creationId xmlns:p14="http://schemas.microsoft.com/office/powerpoint/2010/main" val="10762519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White Rectangle"/>
          <p:cNvSpPr/>
          <p:nvPr/>
        </p:nvSpPr>
        <p:spPr>
          <a:xfrm>
            <a:off x="-152400" y="1503953"/>
            <a:ext cx="9296400" cy="5506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25" name="Who"/>
          <p:cNvSpPr txBox="1"/>
          <p:nvPr/>
        </p:nvSpPr>
        <p:spPr>
          <a:xfrm>
            <a:off x="330380" y="-117286"/>
            <a:ext cx="6397585"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Project Goals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16" name="Rectangle 15"/>
          <p:cNvSpPr/>
          <p:nvPr/>
        </p:nvSpPr>
        <p:spPr>
          <a:xfrm>
            <a:off x="6745676" y="806802"/>
            <a:ext cx="124737"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Content Placeholder 2"/>
          <p:cNvSpPr txBox="1">
            <a:spLocks/>
          </p:cNvSpPr>
          <p:nvPr/>
        </p:nvSpPr>
        <p:spPr bwMode="auto">
          <a:xfrm>
            <a:off x="437779" y="2260789"/>
            <a:ext cx="6432633" cy="36466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spcAft>
                <a:spcPts val="900"/>
              </a:spcAft>
              <a:buSzPct val="100000"/>
            </a:pPr>
            <a:r>
              <a:rPr lang="en-US" sz="1800" dirty="0">
                <a:latin typeface="Franklin Gothic Demi" panose="020B0703020102020204" pitchFamily="34" charset="0"/>
                <a:cs typeface="Calibri" pitchFamily="34" charset="0"/>
              </a:rPr>
              <a:t>Identify City Polices and Programs that may conflict with the VMT metric </a:t>
            </a:r>
          </a:p>
          <a:p>
            <a:pPr>
              <a:spcBef>
                <a:spcPts val="900"/>
              </a:spcBef>
              <a:spcAft>
                <a:spcPts val="900"/>
              </a:spcAft>
              <a:buSzPct val="100000"/>
            </a:pPr>
            <a:r>
              <a:rPr lang="en-US" sz="1800" dirty="0">
                <a:latin typeface="Franklin Gothic Demi" panose="020B0703020102020204" pitchFamily="34" charset="0"/>
                <a:cs typeface="Calibri" pitchFamily="34" charset="0"/>
              </a:rPr>
              <a:t>Develop thresholds for </a:t>
            </a:r>
            <a:br>
              <a:rPr lang="en-US" sz="1800" dirty="0">
                <a:latin typeface="Franklin Gothic Demi" panose="020B0703020102020204" pitchFamily="34" charset="0"/>
                <a:cs typeface="Calibri" pitchFamily="34" charset="0"/>
              </a:rPr>
            </a:br>
            <a:r>
              <a:rPr lang="en-US" sz="1800" dirty="0">
                <a:latin typeface="Franklin Gothic Demi" panose="020B0703020102020204" pitchFamily="34" charset="0"/>
                <a:cs typeface="Calibri" pitchFamily="34" charset="0"/>
              </a:rPr>
              <a:t>City adoption </a:t>
            </a:r>
          </a:p>
          <a:p>
            <a:pPr>
              <a:spcBef>
                <a:spcPts val="900"/>
              </a:spcBef>
              <a:spcAft>
                <a:spcPts val="900"/>
              </a:spcAft>
              <a:buSzPct val="100000"/>
            </a:pPr>
            <a:r>
              <a:rPr lang="en-US" sz="1800" dirty="0">
                <a:latin typeface="Franklin Gothic Demi" panose="020B0703020102020204" pitchFamily="34" charset="0"/>
                <a:cs typeface="Calibri" pitchFamily="34" charset="0"/>
              </a:rPr>
              <a:t>Develop methodology </a:t>
            </a:r>
            <a:br>
              <a:rPr lang="en-US" sz="1800" dirty="0">
                <a:latin typeface="Franklin Gothic Demi" panose="020B0703020102020204" pitchFamily="34" charset="0"/>
                <a:cs typeface="Calibri" pitchFamily="34" charset="0"/>
              </a:rPr>
            </a:br>
            <a:r>
              <a:rPr lang="en-US" sz="1800" dirty="0">
                <a:latin typeface="Franklin Gothic Demi" panose="020B0703020102020204" pitchFamily="34" charset="0"/>
                <a:cs typeface="Calibri" pitchFamily="34" charset="0"/>
              </a:rPr>
              <a:t>to evaluate VMT for </a:t>
            </a:r>
            <a:br>
              <a:rPr lang="en-US" sz="1800" dirty="0">
                <a:latin typeface="Franklin Gothic Demi" panose="020B0703020102020204" pitchFamily="34" charset="0"/>
                <a:cs typeface="Calibri" pitchFamily="34" charset="0"/>
              </a:rPr>
            </a:br>
            <a:r>
              <a:rPr lang="en-US" sz="1800" dirty="0">
                <a:latin typeface="Franklin Gothic Demi" panose="020B0703020102020204" pitchFamily="34" charset="0"/>
                <a:cs typeface="Calibri" pitchFamily="34" charset="0"/>
              </a:rPr>
              <a:t>land development </a:t>
            </a:r>
            <a:br>
              <a:rPr lang="en-US" sz="1800" dirty="0">
                <a:latin typeface="Franklin Gothic Demi" panose="020B0703020102020204" pitchFamily="34" charset="0"/>
                <a:cs typeface="Calibri" pitchFamily="34" charset="0"/>
              </a:rPr>
            </a:br>
            <a:r>
              <a:rPr lang="en-US" sz="1800" dirty="0">
                <a:latin typeface="Franklin Gothic Demi" panose="020B0703020102020204" pitchFamily="34" charset="0"/>
                <a:cs typeface="Calibri" pitchFamily="34" charset="0"/>
              </a:rPr>
              <a:t>projects </a:t>
            </a:r>
          </a:p>
          <a:p>
            <a:pPr>
              <a:spcBef>
                <a:spcPts val="900"/>
              </a:spcBef>
              <a:spcAft>
                <a:spcPts val="900"/>
              </a:spcAft>
              <a:buSzPct val="100000"/>
            </a:pPr>
            <a:r>
              <a:rPr lang="en-US" sz="1800" dirty="0">
                <a:latin typeface="Franklin Gothic Demi" panose="020B0703020102020204" pitchFamily="34" charset="0"/>
                <a:cs typeface="Calibri" pitchFamily="34" charset="0"/>
              </a:rPr>
              <a:t>Develop screening criteria and evaluation tool for majority of project types </a:t>
            </a:r>
          </a:p>
          <a:p>
            <a:pPr>
              <a:spcBef>
                <a:spcPts val="900"/>
              </a:spcBef>
              <a:spcAft>
                <a:spcPts val="900"/>
              </a:spcAft>
              <a:buSzPct val="100000"/>
            </a:pPr>
            <a:r>
              <a:rPr lang="en-US" sz="1800" dirty="0">
                <a:latin typeface="Franklin Gothic Demi" panose="020B0703020102020204" pitchFamily="34" charset="0"/>
                <a:cs typeface="Calibri" pitchFamily="34" charset="0"/>
              </a:rPr>
              <a:t>Develop analysis methods for non-standard projects </a:t>
            </a:r>
          </a:p>
          <a:p>
            <a:pPr>
              <a:spcBef>
                <a:spcPts val="900"/>
              </a:spcBef>
              <a:spcAft>
                <a:spcPts val="900"/>
              </a:spcAft>
              <a:buSzPct val="100000"/>
            </a:pPr>
            <a:r>
              <a:rPr lang="en-US" sz="1800" dirty="0">
                <a:latin typeface="Franklin Gothic Demi" panose="020B0703020102020204" pitchFamily="34" charset="0"/>
                <a:cs typeface="Calibri" pitchFamily="34" charset="0"/>
              </a:rPr>
              <a:t>Develop Transportation Impact Assessment Guidelines</a:t>
            </a:r>
          </a:p>
          <a:p>
            <a:pPr lvl="1">
              <a:spcBef>
                <a:spcPts val="900"/>
              </a:spcBef>
              <a:spcAft>
                <a:spcPts val="900"/>
              </a:spcAft>
              <a:buFont typeface="Arial" panose="020B0604020202020204" pitchFamily="34" charset="0"/>
              <a:buChar char="•"/>
            </a:pPr>
            <a:endParaRPr lang="en-US" sz="1800" b="1" dirty="0">
              <a:latin typeface="Franklin Gothic Book" panose="020B0503020102020204" pitchFamily="34" charset="0"/>
              <a:cs typeface="Calibri" pitchFamily="34" charset="0"/>
            </a:endParaRPr>
          </a:p>
          <a:p>
            <a:pPr lvl="1">
              <a:spcBef>
                <a:spcPts val="900"/>
              </a:spcBef>
              <a:spcAft>
                <a:spcPts val="900"/>
              </a:spcAft>
              <a:buFont typeface="Arial" panose="020B0604020202020204" pitchFamily="34" charset="0"/>
              <a:buChar char="•"/>
            </a:pPr>
            <a:endParaRPr lang="en-US" sz="1800" b="1" dirty="0">
              <a:latin typeface="Franklin Gothic Book" panose="020B0503020102020204" pitchFamily="34" charset="0"/>
              <a:cs typeface="Calibri" pitchFamily="34" charset="0"/>
            </a:endParaRPr>
          </a:p>
          <a:p>
            <a:pPr lvl="1">
              <a:spcBef>
                <a:spcPts val="900"/>
              </a:spcBef>
              <a:spcAft>
                <a:spcPts val="900"/>
              </a:spcAft>
              <a:buFont typeface="Arial" panose="020B0604020202020204" pitchFamily="34" charset="0"/>
              <a:buChar char="•"/>
            </a:pPr>
            <a:endParaRPr lang="en-US" sz="1800" b="1" dirty="0">
              <a:latin typeface="Franklin Gothic Book" panose="020B0503020102020204" pitchFamily="34" charset="0"/>
            </a:endParaRPr>
          </a:p>
          <a:p>
            <a:pPr lvl="1">
              <a:spcBef>
                <a:spcPts val="900"/>
              </a:spcBef>
              <a:spcAft>
                <a:spcPts val="900"/>
              </a:spcAft>
              <a:buFont typeface="Arial" panose="020B0604020202020204" pitchFamily="34" charset="0"/>
              <a:buChar char="•"/>
            </a:pPr>
            <a:endParaRPr lang="en-US" sz="1800" b="1" i="1" dirty="0">
              <a:latin typeface="Franklin Gothic Book" panose="020B0503020102020204" pitchFamily="34" charset="0"/>
            </a:endParaRPr>
          </a:p>
          <a:p>
            <a:pPr lvl="2">
              <a:spcBef>
                <a:spcPts val="900"/>
              </a:spcBef>
              <a:spcAft>
                <a:spcPts val="900"/>
              </a:spcAft>
            </a:pPr>
            <a:endParaRPr lang="en-US" sz="1800" b="1" dirty="0">
              <a:latin typeface="Franklin Gothic Book" panose="020B0503020102020204" pitchFamily="34" charset="0"/>
            </a:endParaRPr>
          </a:p>
          <a:p>
            <a:pPr lvl="1">
              <a:spcBef>
                <a:spcPts val="900"/>
              </a:spcBef>
              <a:spcAft>
                <a:spcPts val="900"/>
              </a:spcAft>
              <a:buFont typeface="Arial" panose="020B0604020202020204" pitchFamily="34" charset="0"/>
              <a:buChar char="•"/>
            </a:pPr>
            <a:endParaRPr lang="en-US" sz="1800" b="1" dirty="0">
              <a:latin typeface="Franklin Gothic Book" panose="020B0503020102020204" pitchFamily="34" charset="0"/>
            </a:endParaRPr>
          </a:p>
          <a:p>
            <a:pPr lvl="1">
              <a:spcBef>
                <a:spcPts val="900"/>
              </a:spcBef>
              <a:spcAft>
                <a:spcPts val="900"/>
              </a:spcAft>
              <a:buFont typeface="Arial" panose="020B0604020202020204" pitchFamily="34" charset="0"/>
              <a:buChar char="•"/>
            </a:pPr>
            <a:endParaRPr lang="en-US" sz="1800" b="1" dirty="0">
              <a:latin typeface="Franklin Gothic Book" panose="020B0503020102020204" pitchFamily="34" charset="0"/>
            </a:endParaRPr>
          </a:p>
        </p:txBody>
      </p:sp>
      <p:pic>
        <p:nvPicPr>
          <p:cNvPr id="4" name="Picture 3"/>
          <p:cNvPicPr>
            <a:picLocks noChangeAspect="1"/>
          </p:cNvPicPr>
          <p:nvPr/>
        </p:nvPicPr>
        <p:blipFill>
          <a:blip r:embed="rId5"/>
          <a:stretch>
            <a:fillRect/>
          </a:stretch>
        </p:blipFill>
        <p:spPr>
          <a:xfrm>
            <a:off x="3253013" y="2684991"/>
            <a:ext cx="5652850" cy="2497351"/>
          </a:xfrm>
          <a:prstGeom prst="rect">
            <a:avLst/>
          </a:prstGeom>
        </p:spPr>
      </p:pic>
    </p:spTree>
    <p:extLst>
      <p:ext uri="{BB962C8B-B14F-4D97-AF65-F5344CB8AC3E}">
        <p14:creationId xmlns:p14="http://schemas.microsoft.com/office/powerpoint/2010/main" val="19385098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265816" y="1503953"/>
            <a:ext cx="9409816" cy="5587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is FPthink"/>
          <p:cNvSpPr txBox="1"/>
          <p:nvPr/>
        </p:nvSpPr>
        <p:spPr>
          <a:xfrm>
            <a:off x="4399166" y="678683"/>
            <a:ext cx="4668634"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LEGISLATIVE INTENT</a:t>
            </a:r>
          </a:p>
        </p:txBody>
      </p:sp>
      <p:grpSp>
        <p:nvGrpSpPr>
          <p:cNvPr id="14" name="Group 13"/>
          <p:cNvGrpSpPr/>
          <p:nvPr/>
        </p:nvGrpSpPr>
        <p:grpSpPr>
          <a:xfrm>
            <a:off x="304800" y="-126988"/>
            <a:ext cx="3597235" cy="1354217"/>
            <a:chOff x="330380" y="-10956"/>
            <a:chExt cx="3597235" cy="1354217"/>
          </a:xfrm>
        </p:grpSpPr>
        <p:sp>
          <p:nvSpPr>
            <p:cNvPr id="15" name="Who"/>
            <p:cNvSpPr txBox="1"/>
            <p:nvPr/>
          </p:nvSpPr>
          <p:spPr>
            <a:xfrm>
              <a:off x="330380" y="-10956"/>
              <a:ext cx="3263779"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SB 743</a:t>
              </a:r>
            </a:p>
          </p:txBody>
        </p:sp>
        <p:sp>
          <p:nvSpPr>
            <p:cNvPr id="16" name="Rectangle 15"/>
            <p:cNvSpPr/>
            <p:nvPr/>
          </p:nvSpPr>
          <p:spPr>
            <a:xfrm>
              <a:off x="3763941" y="924738"/>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3" name="Rectangle 2"/>
          <p:cNvSpPr/>
          <p:nvPr/>
        </p:nvSpPr>
        <p:spPr>
          <a:xfrm>
            <a:off x="609600" y="2057400"/>
            <a:ext cx="7620000" cy="3416320"/>
          </a:xfrm>
          <a:prstGeom prst="rect">
            <a:avLst/>
          </a:prstGeom>
        </p:spPr>
        <p:txBody>
          <a:bodyPr wrap="square">
            <a:spAutoFit/>
          </a:bodyPr>
          <a:lstStyle/>
          <a:p>
            <a:pPr algn="just" fontAlgn="base"/>
            <a:r>
              <a:rPr lang="en-US" sz="2400" dirty="0">
                <a:solidFill>
                  <a:srgbClr val="333333"/>
                </a:solidFill>
              </a:rPr>
              <a:t>(1) Ensure that the environmental impacts of traffic, such as noise, air pollution, and safety concerns, continue to be properly addressed and mitigated through the California Environmental Quality Act.</a:t>
            </a:r>
          </a:p>
          <a:p>
            <a:pPr algn="just" fontAlgn="base"/>
            <a:endParaRPr lang="en-US" sz="2400" dirty="0">
              <a:solidFill>
                <a:srgbClr val="333333"/>
              </a:solidFill>
            </a:endParaRPr>
          </a:p>
          <a:p>
            <a:pPr algn="just" fontAlgn="base"/>
            <a:r>
              <a:rPr lang="en-US" sz="2400" dirty="0">
                <a:solidFill>
                  <a:srgbClr val="333333"/>
                </a:solidFill>
              </a:rPr>
              <a:t>(2) More appropriately balance the needs of congestion management with statewide goals related to infill development, promotion of public health through active transportation, and reduction of greenhouse gas emissions.</a:t>
            </a:r>
            <a:endParaRPr lang="en-US" sz="2400" b="0" i="0" dirty="0">
              <a:solidFill>
                <a:srgbClr val="333333"/>
              </a:solidFill>
              <a:effectLst/>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Tree>
    <p:extLst>
      <p:ext uri="{BB962C8B-B14F-4D97-AF65-F5344CB8AC3E}">
        <p14:creationId xmlns:p14="http://schemas.microsoft.com/office/powerpoint/2010/main" val="41225185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603841" y="1524000"/>
            <a:ext cx="9931698" cy="5587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4" name="Group 13"/>
          <p:cNvGrpSpPr/>
          <p:nvPr/>
        </p:nvGrpSpPr>
        <p:grpSpPr>
          <a:xfrm>
            <a:off x="330380" y="-117286"/>
            <a:ext cx="3607856" cy="1354217"/>
            <a:chOff x="330380" y="-10956"/>
            <a:chExt cx="3607856" cy="1354217"/>
          </a:xfrm>
        </p:grpSpPr>
        <p:sp>
          <p:nvSpPr>
            <p:cNvPr id="15" name="Who"/>
            <p:cNvSpPr txBox="1"/>
            <p:nvPr/>
          </p:nvSpPr>
          <p:spPr>
            <a:xfrm>
              <a:off x="330380" y="-10956"/>
              <a:ext cx="3263779"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SB 743</a:t>
              </a:r>
            </a:p>
          </p:txBody>
        </p:sp>
        <p:sp>
          <p:nvSpPr>
            <p:cNvPr id="16" name="Rectangle 15"/>
            <p:cNvSpPr/>
            <p:nvPr/>
          </p:nvSpPr>
          <p:spPr>
            <a:xfrm>
              <a:off x="3774562" y="933064"/>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pic>
        <p:nvPicPr>
          <p:cNvPr id="13" name="Picture 12" descr="GreenValleyNatomas"/>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a:xfrm>
            <a:off x="465190" y="1692869"/>
            <a:ext cx="2479853" cy="228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W¥ل云玗İαЂÕØÚáÛ丫:Téxt Plàçèhòlðêr 表¥鷗字㌍_W 2"/>
          <p:cNvSpPr txBox="1">
            <a:spLocks/>
          </p:cNvSpPr>
          <p:nvPr/>
        </p:nvSpPr>
        <p:spPr>
          <a:xfrm>
            <a:off x="465190" y="1681700"/>
            <a:ext cx="2479853" cy="457201"/>
          </a:xfrm>
          <a:prstGeom prst="rect">
            <a:avLst/>
          </a:prstGeom>
          <a:solidFill>
            <a:schemeClr val="tx1">
              <a:alpha val="50000"/>
            </a:schemeClr>
          </a:solidFill>
        </p:spPr>
        <p:txBody>
          <a:bodyPr vert="horz" tIns="91440" bIns="91440" anchor="ctr">
            <a:noAutofit/>
          </a:bodyPr>
          <a:lstStyle>
            <a:lvl1pPr marL="0" marR="0" indent="0" algn="l" rtl="0" eaLnBrk="1" latinLnBrk="0" hangingPunct="1">
              <a:spcBef>
                <a:spcPct val="20000"/>
              </a:spcBef>
              <a:buClr>
                <a:schemeClr val="accent1"/>
              </a:buClr>
              <a:buSzPct val="80000"/>
              <a:buFontTx/>
              <a:buNone/>
              <a:defRPr kumimoji="0" sz="1800" i="0" kern="1200" baseline="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fontAlgn="auto">
              <a:spcBef>
                <a:spcPts val="0"/>
              </a:spcBef>
              <a:spcAft>
                <a:spcPts val="0"/>
              </a:spcAft>
              <a:defRPr/>
            </a:pPr>
            <a:r>
              <a:rPr lang="en-US" sz="3200" b="1" dirty="0">
                <a:solidFill>
                  <a:schemeClr val="bg1"/>
                </a:solidFill>
                <a:effectLst>
                  <a:outerShdw blurRad="38100" dist="38100" dir="2700000" algn="tl">
                    <a:srgbClr val="000000">
                      <a:alpha val="43137"/>
                    </a:srgbClr>
                  </a:outerShdw>
                </a:effectLst>
                <a:latin typeface="Franklin Gothic Demi" panose="020B0703020102020204" pitchFamily="34" charset="0"/>
                <a:cs typeface="Calibri" pitchFamily="34" charset="0"/>
              </a:rPr>
              <a:t>Mobility</a:t>
            </a:r>
            <a:endParaRPr lang="en-US" sz="3200" dirty="0">
              <a:solidFill>
                <a:schemeClr val="bg1"/>
              </a:solidFill>
              <a:effectLst>
                <a:outerShdw blurRad="38100" dist="38100" dir="2700000" algn="tl">
                  <a:srgbClr val="000000">
                    <a:alpha val="43137"/>
                  </a:srgbClr>
                </a:outerShdw>
              </a:effectLst>
              <a:latin typeface="Franklin Gothic Demi" panose="020B0703020102020204" pitchFamily="34" charset="0"/>
              <a:cs typeface="Calibri" pitchFamily="34" charset="0"/>
            </a:endParaRPr>
          </a:p>
        </p:txBody>
      </p:sp>
      <p:grpSp>
        <p:nvGrpSpPr>
          <p:cNvPr id="6" name="Group 5"/>
          <p:cNvGrpSpPr/>
          <p:nvPr/>
        </p:nvGrpSpPr>
        <p:grpSpPr>
          <a:xfrm>
            <a:off x="492863" y="4317896"/>
            <a:ext cx="2452180" cy="2529230"/>
            <a:chOff x="4211128" y="1890370"/>
            <a:chExt cx="2452180" cy="2529230"/>
          </a:xfrm>
        </p:grpSpPr>
        <p:pic>
          <p:nvPicPr>
            <p:cNvPr id="20" name="Picture 1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11128" y="1905000"/>
              <a:ext cx="2452180" cy="2514600"/>
            </a:xfrm>
            <a:prstGeom prst="rect">
              <a:avLst/>
            </a:prstGeom>
          </p:spPr>
        </p:pic>
        <p:sp>
          <p:nvSpPr>
            <p:cNvPr id="22" name="W¥ل云玗İαЂÕØÚáÛ丫:Téxt Plàçèhòlðêr 表¥鷗字㌍_W 2"/>
            <p:cNvSpPr txBox="1">
              <a:spLocks/>
            </p:cNvSpPr>
            <p:nvPr/>
          </p:nvSpPr>
          <p:spPr>
            <a:xfrm>
              <a:off x="4211128" y="1890370"/>
              <a:ext cx="2452180" cy="457200"/>
            </a:xfrm>
            <a:prstGeom prst="rect">
              <a:avLst/>
            </a:prstGeom>
            <a:solidFill>
              <a:schemeClr val="tx1">
                <a:alpha val="50000"/>
              </a:schemeClr>
            </a:solidFill>
          </p:spPr>
          <p:txBody>
            <a:bodyPr vert="horz" tIns="91440" bIns="91440" anchor="ctr">
              <a:noAutofit/>
            </a:bodyPr>
            <a:lstStyle>
              <a:lvl1pPr marL="0" marR="0" indent="0" algn="l" rtl="0" eaLnBrk="1" latinLnBrk="0" hangingPunct="1">
                <a:spcBef>
                  <a:spcPct val="20000"/>
                </a:spcBef>
                <a:buClr>
                  <a:schemeClr val="accent1"/>
                </a:buClr>
                <a:buSzPct val="80000"/>
                <a:buFontTx/>
                <a:buNone/>
                <a:defRPr kumimoji="0" sz="1800" i="0" kern="1200" baseline="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fontAlgn="auto">
                <a:spcBef>
                  <a:spcPts val="0"/>
                </a:spcBef>
                <a:spcAft>
                  <a:spcPts val="0"/>
                </a:spcAft>
                <a:defRPr/>
              </a:pPr>
              <a:r>
                <a:rPr lang="en-US" sz="3200" b="1" dirty="0">
                  <a:solidFill>
                    <a:schemeClr val="bg1"/>
                  </a:solidFill>
                  <a:effectLst>
                    <a:outerShdw blurRad="38100" dist="38100" dir="2700000" algn="tl">
                      <a:srgbClr val="000000">
                        <a:alpha val="43137"/>
                      </a:srgbClr>
                    </a:outerShdw>
                  </a:effectLst>
                  <a:latin typeface="Franklin Gothic Demi" panose="020B0703020102020204" pitchFamily="34" charset="0"/>
                  <a:cs typeface="Calibri" pitchFamily="34" charset="0"/>
                </a:rPr>
                <a:t>Accessibility</a:t>
              </a:r>
              <a:endParaRPr lang="en-US" sz="3200" dirty="0">
                <a:solidFill>
                  <a:schemeClr val="bg1"/>
                </a:solidFill>
                <a:effectLst>
                  <a:outerShdw blurRad="38100" dist="38100" dir="2700000" algn="tl">
                    <a:srgbClr val="000000">
                      <a:alpha val="43137"/>
                    </a:srgbClr>
                  </a:outerShdw>
                </a:effectLst>
                <a:latin typeface="Franklin Gothic Demi" panose="020B0703020102020204" pitchFamily="34" charset="0"/>
                <a:cs typeface="Calibri" pitchFamily="34" charset="0"/>
              </a:endParaRPr>
            </a:p>
          </p:txBody>
        </p:sp>
      </p:grpSp>
      <p:sp>
        <p:nvSpPr>
          <p:cNvPr id="17" name="W¥ل云玗İαЂÕØÚáÛ丫:Téxt Plàçèhòlðêr 表¥鷗字㌍_W 2"/>
          <p:cNvSpPr txBox="1">
            <a:spLocks/>
          </p:cNvSpPr>
          <p:nvPr/>
        </p:nvSpPr>
        <p:spPr>
          <a:xfrm>
            <a:off x="4247803" y="2079814"/>
            <a:ext cx="4539919" cy="3792424"/>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b="1" dirty="0">
                <a:cs typeface="Calibri" pitchFamily="34" charset="0"/>
              </a:rPr>
              <a:t>What SB 743 Does </a:t>
            </a:r>
          </a:p>
          <a:p>
            <a:pPr marL="0" indent="0">
              <a:buNone/>
              <a:defRPr/>
            </a:pPr>
            <a:r>
              <a:rPr lang="en-US" sz="2800" dirty="0">
                <a:cs typeface="Calibri" pitchFamily="34" charset="0"/>
              </a:rPr>
              <a:t>- Eliminates LOS/Delay as metric to identify a significant environmental impact </a:t>
            </a:r>
          </a:p>
          <a:p>
            <a:pPr marL="0" indent="0">
              <a:buNone/>
              <a:defRPr/>
            </a:pPr>
            <a:r>
              <a:rPr lang="en-US" sz="2800" dirty="0">
                <a:cs typeface="Calibri" pitchFamily="34" charset="0"/>
              </a:rPr>
              <a:t>- Adds Vehicle Miles of Travel as the metric to evaluate a projects transportation impact </a:t>
            </a:r>
          </a:p>
        </p:txBody>
      </p:sp>
      <p:sp>
        <p:nvSpPr>
          <p:cNvPr id="8" name="Curved Left Arrow 7"/>
          <p:cNvSpPr/>
          <p:nvPr/>
        </p:nvSpPr>
        <p:spPr>
          <a:xfrm>
            <a:off x="3352800" y="2835869"/>
            <a:ext cx="843525" cy="2753957"/>
          </a:xfrm>
          <a:prstGeom prst="curved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Tree>
    <p:extLst>
      <p:ext uri="{BB962C8B-B14F-4D97-AF65-F5344CB8AC3E}">
        <p14:creationId xmlns:p14="http://schemas.microsoft.com/office/powerpoint/2010/main" val="37160480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265816" y="1447800"/>
            <a:ext cx="9409816" cy="5587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4" name="Group 13"/>
          <p:cNvGrpSpPr/>
          <p:nvPr/>
        </p:nvGrpSpPr>
        <p:grpSpPr>
          <a:xfrm>
            <a:off x="330380" y="-117286"/>
            <a:ext cx="3659656" cy="1354217"/>
            <a:chOff x="330380" y="-10956"/>
            <a:chExt cx="3659656" cy="1354217"/>
          </a:xfrm>
        </p:grpSpPr>
        <p:sp>
          <p:nvSpPr>
            <p:cNvPr id="15" name="Who"/>
            <p:cNvSpPr txBox="1"/>
            <p:nvPr/>
          </p:nvSpPr>
          <p:spPr>
            <a:xfrm>
              <a:off x="330380" y="-10956"/>
              <a:ext cx="3263779"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SB 743</a:t>
              </a:r>
            </a:p>
          </p:txBody>
        </p:sp>
        <p:sp>
          <p:nvSpPr>
            <p:cNvPr id="16" name="Rectangle 15"/>
            <p:cNvSpPr/>
            <p:nvPr/>
          </p:nvSpPr>
          <p:spPr>
            <a:xfrm>
              <a:off x="3826362" y="939880"/>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13" name="W¥ل云玗İαЂÕØÚáÛ丫:Téxt Plàçèhòlðêr 表¥鷗字㌍_W 2"/>
          <p:cNvSpPr txBox="1">
            <a:spLocks/>
          </p:cNvSpPr>
          <p:nvPr/>
        </p:nvSpPr>
        <p:spPr>
          <a:xfrm>
            <a:off x="3990036" y="1828800"/>
            <a:ext cx="5077764" cy="1693266"/>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b="1" dirty="0">
                <a:cs typeface="Calibri" pitchFamily="34" charset="0"/>
              </a:rPr>
              <a:t>What SB 743 Does Not Do…</a:t>
            </a:r>
          </a:p>
          <a:p>
            <a:pPr marL="0" indent="0">
              <a:buNone/>
              <a:defRPr/>
            </a:pPr>
            <a:r>
              <a:rPr lang="en-US" sz="2800" dirty="0">
                <a:cs typeface="Calibri" pitchFamily="34" charset="0"/>
              </a:rPr>
              <a:t>No change to general plans, traffic impact fee programs, State Constitution, subdivision map act, etc.</a:t>
            </a:r>
          </a:p>
          <a:p>
            <a:pPr marL="0" indent="0">
              <a:buNone/>
              <a:defRPr/>
            </a:pPr>
            <a:r>
              <a:rPr lang="en-US" sz="2800" dirty="0">
                <a:cs typeface="Calibri" pitchFamily="34" charset="0"/>
              </a:rPr>
              <a:t>Specifically does not include goods movement, agricultural, mining, and other related industries  </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pic>
        <p:nvPicPr>
          <p:cNvPr id="3" name="Picture 2"/>
          <p:cNvPicPr>
            <a:picLocks noChangeAspect="1"/>
          </p:cNvPicPr>
          <p:nvPr/>
        </p:nvPicPr>
        <p:blipFill>
          <a:blip r:embed="rId5"/>
          <a:stretch>
            <a:fillRect/>
          </a:stretch>
        </p:blipFill>
        <p:spPr>
          <a:xfrm>
            <a:off x="672900" y="2100835"/>
            <a:ext cx="3072131" cy="3983176"/>
          </a:xfrm>
          <a:prstGeom prst="rect">
            <a:avLst/>
          </a:prstGeom>
        </p:spPr>
      </p:pic>
    </p:spTree>
    <p:extLst>
      <p:ext uri="{BB962C8B-B14F-4D97-AF65-F5344CB8AC3E}">
        <p14:creationId xmlns:p14="http://schemas.microsoft.com/office/powerpoint/2010/main" val="11391349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152400" y="1503953"/>
            <a:ext cx="9296400" cy="5506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sp>
        <p:nvSpPr>
          <p:cNvPr id="39" name="Who"/>
          <p:cNvSpPr txBox="1"/>
          <p:nvPr/>
        </p:nvSpPr>
        <p:spPr>
          <a:xfrm>
            <a:off x="330380" y="-117286"/>
            <a:ext cx="5105565"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Guidelines</a:t>
            </a:r>
          </a:p>
        </p:txBody>
      </p:sp>
      <p:sp>
        <p:nvSpPr>
          <p:cNvPr id="40" name="Rectangle 39"/>
          <p:cNvSpPr/>
          <p:nvPr/>
        </p:nvSpPr>
        <p:spPr>
          <a:xfrm>
            <a:off x="5530544" y="803244"/>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42" name="Content Placeholder 2"/>
          <p:cNvSpPr txBox="1">
            <a:spLocks/>
          </p:cNvSpPr>
          <p:nvPr/>
        </p:nvSpPr>
        <p:spPr>
          <a:xfrm>
            <a:off x="628650" y="1676400"/>
            <a:ext cx="7753350" cy="49561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OPR recommends </a:t>
            </a:r>
            <a:r>
              <a:rPr lang="en-US" sz="2400" b="1" u="sng" dirty="0"/>
              <a:t>VMT as the most appropriate measure</a:t>
            </a:r>
            <a:r>
              <a:rPr lang="en-US" sz="2400" b="1" dirty="0"/>
              <a:t> </a:t>
            </a:r>
            <a:r>
              <a:rPr lang="en-US" sz="2400" dirty="0"/>
              <a:t>of transportation impacts</a:t>
            </a:r>
          </a:p>
          <a:p>
            <a:endParaRPr lang="en-US" sz="2400" dirty="0"/>
          </a:p>
          <a:p>
            <a:r>
              <a:rPr lang="en-US" sz="2400" dirty="0"/>
              <a:t>OPR recommends that </a:t>
            </a:r>
            <a:r>
              <a:rPr lang="en-US" sz="2400" b="1" u="sng" dirty="0"/>
              <a:t>VMT should be used everywhere in the State</a:t>
            </a:r>
          </a:p>
          <a:p>
            <a:endParaRPr lang="en-US" sz="2400" dirty="0"/>
          </a:p>
          <a:p>
            <a:r>
              <a:rPr lang="en-US" sz="2400" dirty="0"/>
              <a:t>Land use projects </a:t>
            </a:r>
            <a:r>
              <a:rPr lang="en-US" sz="2400" b="1" u="sng" dirty="0"/>
              <a:t>within low VMT areas </a:t>
            </a:r>
            <a:r>
              <a:rPr lang="en-US" sz="2400" dirty="0"/>
              <a:t>may be presumed to have a less-than-significant transportation impact if specific project criteria is met</a:t>
            </a:r>
          </a:p>
          <a:p>
            <a:endParaRPr lang="en-US" sz="2400" dirty="0"/>
          </a:p>
          <a:p>
            <a:r>
              <a:rPr lang="en-US" sz="2400" dirty="0"/>
              <a:t>Transit, bike, and pedestrian projects should be presumed to have a less-than-significant transportation impact</a:t>
            </a:r>
          </a:p>
          <a:p>
            <a:endParaRPr lang="en-US" sz="2400" dirty="0"/>
          </a:p>
          <a:p>
            <a:endParaRPr lang="en-US" sz="2400" dirty="0"/>
          </a:p>
        </p:txBody>
      </p:sp>
    </p:spTree>
    <p:extLst>
      <p:ext uri="{BB962C8B-B14F-4D97-AF65-F5344CB8AC3E}">
        <p14:creationId xmlns:p14="http://schemas.microsoft.com/office/powerpoint/2010/main" val="42922794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White Rectangle"/>
          <p:cNvSpPr/>
          <p:nvPr/>
        </p:nvSpPr>
        <p:spPr>
          <a:xfrm>
            <a:off x="-228600" y="1447800"/>
            <a:ext cx="9372600" cy="5582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14" name="TextBox 13"/>
          <p:cNvSpPr txBox="1"/>
          <p:nvPr/>
        </p:nvSpPr>
        <p:spPr>
          <a:xfrm>
            <a:off x="76200" y="1839010"/>
            <a:ext cx="8991600" cy="4924425"/>
          </a:xfrm>
          <a:prstGeom prst="rect">
            <a:avLst/>
          </a:prstGeom>
          <a:noFill/>
        </p:spPr>
        <p:txBody>
          <a:bodyPr wrap="square" rtlCol="0">
            <a:spAutoFit/>
          </a:bodyPr>
          <a:lstStyle/>
          <a:p>
            <a:pPr>
              <a:spcAft>
                <a:spcPts val="1800"/>
              </a:spcAft>
            </a:pPr>
            <a:r>
              <a:rPr lang="en-US" sz="3200" b="1" dirty="0"/>
              <a:t>Isn’t VMT already included in CEQA documents? </a:t>
            </a:r>
            <a:endParaRPr lang="en-US" sz="2800" dirty="0"/>
          </a:p>
          <a:p>
            <a:pPr marL="742950" lvl="1" indent="-285750">
              <a:spcAft>
                <a:spcPts val="1800"/>
              </a:spcAft>
              <a:buFont typeface="Arial" panose="020B0604020202020204" pitchFamily="34" charset="0"/>
              <a:buChar char="•"/>
            </a:pPr>
            <a:r>
              <a:rPr lang="en-US" sz="2800" dirty="0"/>
              <a:t>Yes, but not specifically reported in the transportation section and may not reflect full land use and transportation context of a project</a:t>
            </a:r>
          </a:p>
          <a:p>
            <a:pPr marL="742950" lvl="1" indent="-285750">
              <a:spcAft>
                <a:spcPts val="1800"/>
              </a:spcAft>
              <a:buFont typeface="Arial" panose="020B0604020202020204" pitchFamily="34" charset="0"/>
              <a:buChar char="•"/>
            </a:pPr>
            <a:r>
              <a:rPr lang="en-US" sz="2800" dirty="0"/>
              <a:t>It is used to quantify other metrics used for energy, greenhouse gas, and air pollution analyses; however, using it for transportation analysis may involve different types of calculation.  For Energy and </a:t>
            </a:r>
            <a:r>
              <a:rPr lang="en-US" sz="2800" dirty="0" err="1"/>
              <a:t>GHG</a:t>
            </a:r>
            <a:r>
              <a:rPr lang="en-US" sz="2800" dirty="0"/>
              <a:t> analyses, all VMT is typically considered but for SB 743 only some trips are considered</a:t>
            </a:r>
          </a:p>
        </p:txBody>
      </p:sp>
      <p:sp>
        <p:nvSpPr>
          <p:cNvPr id="15" name="is FPthink"/>
          <p:cNvSpPr txBox="1"/>
          <p:nvPr/>
        </p:nvSpPr>
        <p:spPr>
          <a:xfrm>
            <a:off x="4399166" y="678683"/>
            <a:ext cx="4744834"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IMPACT ANALYSIS &amp; MITIGATION</a:t>
            </a:r>
          </a:p>
        </p:txBody>
      </p:sp>
      <p:grpSp>
        <p:nvGrpSpPr>
          <p:cNvPr id="16" name="Group 15"/>
          <p:cNvGrpSpPr/>
          <p:nvPr/>
        </p:nvGrpSpPr>
        <p:grpSpPr>
          <a:xfrm>
            <a:off x="330380" y="-117286"/>
            <a:ext cx="3947782" cy="1354217"/>
            <a:chOff x="330380" y="-10956"/>
            <a:chExt cx="3947782" cy="1354217"/>
          </a:xfrm>
        </p:grpSpPr>
        <p:sp>
          <p:nvSpPr>
            <p:cNvPr id="17" name="Who"/>
            <p:cNvSpPr txBox="1"/>
            <p:nvPr/>
          </p:nvSpPr>
          <p:spPr>
            <a:xfrm>
              <a:off x="330380" y="-10956"/>
              <a:ext cx="3659656"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Change</a:t>
              </a:r>
            </a:p>
          </p:txBody>
        </p:sp>
        <p:sp>
          <p:nvSpPr>
            <p:cNvPr id="18" name="Rectangle 17"/>
            <p:cNvSpPr/>
            <p:nvPr/>
          </p:nvSpPr>
          <p:spPr>
            <a:xfrm>
              <a:off x="4114488" y="909574"/>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23051525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hite Rectangle"/>
          <p:cNvSpPr/>
          <p:nvPr/>
        </p:nvSpPr>
        <p:spPr>
          <a:xfrm>
            <a:off x="-228600" y="1447800"/>
            <a:ext cx="9372600" cy="5582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hidden="1"/>
          <p:cNvGrpSpPr/>
          <p:nvPr/>
        </p:nvGrpSpPr>
        <p:grpSpPr>
          <a:xfrm>
            <a:off x="485701" y="2079814"/>
            <a:ext cx="8182024" cy="1710895"/>
            <a:chOff x="485701" y="2492976"/>
            <a:chExt cx="8182024" cy="1710895"/>
          </a:xfrm>
        </p:grpSpPr>
        <p:pic>
          <p:nvPicPr>
            <p:cNvPr id="19" name="F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18" y="2492976"/>
              <a:ext cx="5946142" cy="1044386"/>
            </a:xfrm>
            <a:prstGeom prst="rect">
              <a:avLst/>
            </a:prstGeom>
          </p:spPr>
        </p:pic>
        <p:sp>
          <p:nvSpPr>
            <p:cNvPr id="9" name="website"/>
            <p:cNvSpPr txBox="1">
              <a:spLocks noChangeArrowheads="1"/>
            </p:cNvSpPr>
            <p:nvPr/>
          </p:nvSpPr>
          <p:spPr bwMode="auto">
            <a:xfrm>
              <a:off x="485701" y="3790709"/>
              <a:ext cx="8182024" cy="413162"/>
            </a:xfrm>
            <a:prstGeom prst="rect">
              <a:avLst/>
            </a:prstGeom>
            <a:ln>
              <a:miter lim="800000"/>
              <a:headEnd/>
              <a:tailEnd/>
            </a:ln>
          </p:spPr>
          <p:txBody>
            <a:bodyPr vert="horz" wrap="square" lIns="0" tIns="0" rIns="0" bIns="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lnSpc>
                  <a:spcPts val="2400"/>
                </a:lnSpc>
                <a:spcBef>
                  <a:spcPct val="0"/>
                </a:spcBef>
                <a:spcAft>
                  <a:spcPts val="1200"/>
                </a:spcAft>
                <a:buClr>
                  <a:prstClr val="black"/>
                </a:buClr>
                <a:buSzPct val="110000"/>
                <a:buFont typeface="Arial" pitchFamily="34" charset="0"/>
                <a:buNone/>
                <a:tabLst>
                  <a:tab pos="576072" algn="l"/>
                </a:tabLst>
                <a:defRPr/>
              </a:pPr>
              <a:r>
                <a:rPr lang="en-US" sz="2000" b="1" dirty="0">
                  <a:solidFill>
                    <a:prstClr val="white"/>
                  </a:solidFill>
                  <a:latin typeface="Franklin Gothic Book" pitchFamily="34" charset="0"/>
                </a:rPr>
                <a:t>www.fehrandpeers</a:t>
              </a:r>
              <a:endParaRPr lang="en-US" sz="2000" b="1" dirty="0">
                <a:solidFill>
                  <a:prstClr val="white"/>
                </a:solidFill>
                <a:latin typeface="Franklin Gothic Book" pitchFamily="34" charset="0"/>
                <a:sym typeface="Arial" pitchFamily="34" charset="0"/>
              </a:endParaRPr>
            </a:p>
          </p:txBody>
        </p:sp>
      </p:grpSp>
      <p:sp>
        <p:nvSpPr>
          <p:cNvPr id="12" name="Blue innovation" hidden="1"/>
          <p:cNvSpPr txBox="1"/>
          <p:nvPr/>
        </p:nvSpPr>
        <p:spPr>
          <a:xfrm>
            <a:off x="-75414" y="4447760"/>
            <a:ext cx="9291484" cy="2308324"/>
          </a:xfrm>
          <a:prstGeom prst="rect">
            <a:avLst/>
          </a:prstGeom>
          <a:noFill/>
        </p:spPr>
        <p:txBody>
          <a:bodyPr wrap="square" lIns="0" tIns="0" rIns="0" bIns="0" rtlCol="0">
            <a:spAutoFit/>
          </a:bodyPr>
          <a:lstStyle/>
          <a:p>
            <a:pPr algn="ctr"/>
            <a:r>
              <a:rPr lang="en-US" sz="15000" spc="-450" dirty="0">
                <a:solidFill>
                  <a:srgbClr val="2E4A67"/>
                </a:solidFill>
                <a:latin typeface="Franklin Gothic Heavy" pitchFamily="34" charset="0"/>
              </a:rPr>
              <a:t>innovation</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573976"/>
            <a:ext cx="1828800" cy="361950"/>
          </a:xfrm>
          <a:prstGeom prst="rect">
            <a:avLst/>
          </a:prstGeom>
        </p:spPr>
      </p:pic>
      <p:sp>
        <p:nvSpPr>
          <p:cNvPr id="14" name="TextBox 13"/>
          <p:cNvSpPr txBox="1"/>
          <p:nvPr/>
        </p:nvSpPr>
        <p:spPr>
          <a:xfrm>
            <a:off x="76200" y="1839010"/>
            <a:ext cx="8991600" cy="584775"/>
          </a:xfrm>
          <a:prstGeom prst="rect">
            <a:avLst/>
          </a:prstGeom>
          <a:noFill/>
        </p:spPr>
        <p:txBody>
          <a:bodyPr wrap="square" rtlCol="0">
            <a:spAutoFit/>
          </a:bodyPr>
          <a:lstStyle/>
          <a:p>
            <a:pPr>
              <a:spcAft>
                <a:spcPts val="1800"/>
              </a:spcAft>
            </a:pPr>
            <a:r>
              <a:rPr lang="en-US" sz="3200" b="1" dirty="0"/>
              <a:t>Isn’t VMT already included in CEQA documents? </a:t>
            </a:r>
            <a:endParaRPr lang="en-US" sz="2800" dirty="0"/>
          </a:p>
        </p:txBody>
      </p:sp>
      <p:sp>
        <p:nvSpPr>
          <p:cNvPr id="15" name="is FPthink"/>
          <p:cNvSpPr txBox="1"/>
          <p:nvPr/>
        </p:nvSpPr>
        <p:spPr>
          <a:xfrm>
            <a:off x="4399166" y="678683"/>
            <a:ext cx="4744834" cy="369332"/>
          </a:xfrm>
          <a:prstGeom prst="rect">
            <a:avLst/>
          </a:prstGeom>
          <a:noFill/>
        </p:spPr>
        <p:txBody>
          <a:bodyPr wrap="square" lIns="0" tIns="0" rIns="0" bIns="0" rtlCol="0">
            <a:spAutoFit/>
          </a:bodyPr>
          <a:lstStyle/>
          <a:p>
            <a:r>
              <a:rPr lang="en-US" sz="2400" cap="all" dirty="0">
                <a:solidFill>
                  <a:prstClr val="white"/>
                </a:solidFill>
                <a:latin typeface="Franklin Gothic Heavy" panose="020B0903020102020204" pitchFamily="34" charset="0"/>
              </a:rPr>
              <a:t>IMPACT ANALYSIS &amp; MITIGATION</a:t>
            </a:r>
          </a:p>
        </p:txBody>
      </p:sp>
      <p:grpSp>
        <p:nvGrpSpPr>
          <p:cNvPr id="16" name="Group 15"/>
          <p:cNvGrpSpPr/>
          <p:nvPr/>
        </p:nvGrpSpPr>
        <p:grpSpPr>
          <a:xfrm>
            <a:off x="330380" y="-117286"/>
            <a:ext cx="3947782" cy="1354217"/>
            <a:chOff x="330380" y="-10956"/>
            <a:chExt cx="3947782" cy="1354217"/>
          </a:xfrm>
        </p:grpSpPr>
        <p:sp>
          <p:nvSpPr>
            <p:cNvPr id="17" name="Who"/>
            <p:cNvSpPr txBox="1"/>
            <p:nvPr/>
          </p:nvSpPr>
          <p:spPr>
            <a:xfrm>
              <a:off x="330380" y="-10956"/>
              <a:ext cx="3659656" cy="1354217"/>
            </a:xfrm>
            <a:prstGeom prst="rect">
              <a:avLst/>
            </a:prstGeom>
            <a:noFill/>
          </p:spPr>
          <p:txBody>
            <a:bodyPr wrap="none" lIns="0" tIns="0" rIns="0" bIns="0" rtlCol="0">
              <a:spAutoFit/>
            </a:bodyPr>
            <a:lstStyle/>
            <a:p>
              <a:r>
                <a:rPr lang="en-US" sz="8800" spc="-450" dirty="0">
                  <a:solidFill>
                    <a:prstClr val="white"/>
                  </a:solidFill>
                  <a:latin typeface="Franklin Gothic Heavy" pitchFamily="34" charset="0"/>
                </a:rPr>
                <a:t>Change</a:t>
              </a:r>
            </a:p>
          </p:txBody>
        </p:sp>
        <p:sp>
          <p:nvSpPr>
            <p:cNvPr id="18" name="Rectangle 17"/>
            <p:cNvSpPr/>
            <p:nvPr/>
          </p:nvSpPr>
          <p:spPr>
            <a:xfrm>
              <a:off x="4114488" y="909574"/>
              <a:ext cx="163674" cy="170079"/>
            </a:xfrm>
            <a:prstGeom prst="rect">
              <a:avLst/>
            </a:prstGeom>
            <a:solidFill>
              <a:srgbClr val="C6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3" name="Picture 2">
            <a:extLst>
              <a:ext uri="{FF2B5EF4-FFF2-40B4-BE49-F238E27FC236}">
                <a16:creationId xmlns:a16="http://schemas.microsoft.com/office/drawing/2014/main" id="{B118B29B-E9AC-45B2-A6AE-92B950E77849}"/>
              </a:ext>
            </a:extLst>
          </p:cNvPr>
          <p:cNvPicPr>
            <a:picLocks noChangeAspect="1"/>
          </p:cNvPicPr>
          <p:nvPr/>
        </p:nvPicPr>
        <p:blipFill>
          <a:blip r:embed="rId5"/>
          <a:stretch>
            <a:fillRect/>
          </a:stretch>
        </p:blipFill>
        <p:spPr>
          <a:xfrm>
            <a:off x="616087" y="2568992"/>
            <a:ext cx="7556363" cy="3805092"/>
          </a:xfrm>
          <a:prstGeom prst="rect">
            <a:avLst/>
          </a:prstGeom>
        </p:spPr>
      </p:pic>
    </p:spTree>
    <p:extLst>
      <p:ext uri="{BB962C8B-B14F-4D97-AF65-F5344CB8AC3E}">
        <p14:creationId xmlns:p14="http://schemas.microsoft.com/office/powerpoint/2010/main" val="37110216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2.77778E-6 -1.25145E-6 L 0.00104 -0.41175 " pathEditMode="relative" rAng="0" ptsTypes="AA">
                                      <p:cBhvr>
                                        <p:cTn id="13" dur="2000" fill="hold"/>
                                        <p:tgtEl>
                                          <p:spTgt spid="12"/>
                                        </p:tgtEl>
                                        <p:attrNameLst>
                                          <p:attrName>ppt_x</p:attrName>
                                          <p:attrName>ppt_y</p:attrName>
                                        </p:attrNameLst>
                                      </p:cBhvr>
                                      <p:rCtr x="52" y="-20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Blue Back with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2675</TotalTime>
  <Words>3504</Words>
  <Application>Microsoft Office PowerPoint</Application>
  <PresentationFormat>On-screen Show (4:3)</PresentationFormat>
  <Paragraphs>546</Paragraphs>
  <Slides>33</Slides>
  <Notes>33</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Franklin Gothic Book</vt:lpstr>
      <vt:lpstr>Franklin Gothic Demi</vt:lpstr>
      <vt:lpstr>Franklin Gothic Heavy</vt:lpstr>
      <vt:lpstr>Wingdings</vt:lpstr>
      <vt:lpstr>Blue Back with 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Christy Ryan</dc:creator>
  <cp:lastModifiedBy>Ian Barnes</cp:lastModifiedBy>
  <cp:revision>137</cp:revision>
  <cp:lastPrinted>2019-03-06T18:29:06Z</cp:lastPrinted>
  <dcterms:created xsi:type="dcterms:W3CDTF">2015-09-02T19:08:58Z</dcterms:created>
  <dcterms:modified xsi:type="dcterms:W3CDTF">2023-07-24T22:10:59Z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1bbd07ec-cadd-4703-9463-125dffe5cc97</vt:lpwstr>
  </property>
  <property fmtid="{D5CDD505-2E9C-101B-9397-08002B2CF9AE}" pid="3" name="Jive_LatestUserAccountName">
    <vt:lpwstr>ktellez</vt:lpwstr>
  </property>
  <property fmtid="{D5CDD505-2E9C-101B-9397-08002B2CF9AE}" pid="4" name="Offisync_UniqueId">
    <vt:lpwstr>2092</vt:lpwstr>
  </property>
  <property fmtid="{D5CDD505-2E9C-101B-9397-08002B2CF9AE}" pid="5" name="Offisync_ProviderInitializationData">
    <vt:lpwstr>https://fp.jiveon.com</vt:lpwstr>
  </property>
  <property fmtid="{D5CDD505-2E9C-101B-9397-08002B2CF9AE}" pid="6" name="Jive_VersionGuid">
    <vt:lpwstr>93107d22-e454-41a6-a00c-c1acb1b4a4e6</vt:lpwstr>
  </property>
  <property fmtid="{D5CDD505-2E9C-101B-9397-08002B2CF9AE}" pid="7" name="Offisync_UpdateToken">
    <vt:lpwstr>2</vt:lpwstr>
  </property>
  <property fmtid="{D5CDD505-2E9C-101B-9397-08002B2CF9AE}" pid="8" name="Jive_ModifiedButNotPublished">
    <vt:lpwstr>True</vt:lpwstr>
  </property>
</Properties>
</file>