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15"/>
  </p:notesMasterIdLst>
  <p:sldIdLst>
    <p:sldId id="256" r:id="rId2"/>
    <p:sldId id="294" r:id="rId3"/>
    <p:sldId id="257" r:id="rId4"/>
    <p:sldId id="260" r:id="rId5"/>
    <p:sldId id="258" r:id="rId6"/>
    <p:sldId id="295" r:id="rId7"/>
    <p:sldId id="325" r:id="rId8"/>
    <p:sldId id="289" r:id="rId9"/>
    <p:sldId id="322" r:id="rId10"/>
    <p:sldId id="314" r:id="rId11"/>
    <p:sldId id="323" r:id="rId12"/>
    <p:sldId id="32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83" autoAdjust="0"/>
  </p:normalViewPr>
  <p:slideViewPr>
    <p:cSldViewPr snapToGrid="0">
      <p:cViewPr varScale="1">
        <p:scale>
          <a:sx n="76" d="100"/>
          <a:sy n="76" d="100"/>
        </p:scale>
        <p:origin x="18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33A21-38D7-4E7A-9F99-CF3D6648141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1C1A27B-C366-4D7F-A047-CCBADEE30028}">
      <dgm:prSet custT="1"/>
      <dgm:spPr/>
      <dgm:t>
        <a:bodyPr/>
        <a:lstStyle/>
        <a:p>
          <a:pPr>
            <a:lnSpc>
              <a:spcPct val="100000"/>
            </a:lnSpc>
          </a:pPr>
          <a:r>
            <a:rPr lang="en-US" sz="1800" b="0" dirty="0">
              <a:solidFill>
                <a:schemeClr val="bg1"/>
              </a:solidFill>
            </a:rPr>
            <a:t>The project applicant proposes the use of a State Density Bonus to allow for a waiver to increase the building height to three stories (6 ft above the max 30 ft height limit).</a:t>
          </a:r>
        </a:p>
      </dgm:t>
    </dgm:pt>
    <dgm:pt modelId="{3160100B-08EC-4879-AFB4-EEE410C040C3}" type="parTrans" cxnId="{592A3E9C-0092-4EE3-BB0E-B936EEA430E1}">
      <dgm:prSet/>
      <dgm:spPr/>
      <dgm:t>
        <a:bodyPr/>
        <a:lstStyle/>
        <a:p>
          <a:endParaRPr lang="en-US"/>
        </a:p>
      </dgm:t>
    </dgm:pt>
    <dgm:pt modelId="{19E934E2-F51A-4491-9869-0049368A4DE5}" type="sibTrans" cxnId="{592A3E9C-0092-4EE3-BB0E-B936EEA430E1}">
      <dgm:prSet/>
      <dgm:spPr/>
      <dgm:t>
        <a:bodyPr/>
        <a:lstStyle/>
        <a:p>
          <a:pPr>
            <a:lnSpc>
              <a:spcPct val="100000"/>
            </a:lnSpc>
          </a:pPr>
          <a:endParaRPr lang="en-US"/>
        </a:p>
      </dgm:t>
    </dgm:pt>
    <dgm:pt modelId="{BE76B9D5-5E62-4016-A191-91E8E6B83D61}">
      <dgm:prSet custT="1"/>
      <dgm:spPr/>
      <dgm:t>
        <a:bodyPr/>
        <a:lstStyle/>
        <a:p>
          <a:pPr>
            <a:lnSpc>
              <a:spcPct val="100000"/>
            </a:lnSpc>
          </a:pPr>
          <a:r>
            <a:rPr lang="en-US" sz="1800" b="0" dirty="0">
              <a:solidFill>
                <a:schemeClr val="bg1"/>
              </a:solidFill>
            </a:rPr>
            <a:t>A new, enhanced 6’ wide pedestrian pathway is proposed to connect the </a:t>
          </a:r>
          <a:r>
            <a:rPr lang="en-US" sz="1800" b="0">
              <a:solidFill>
                <a:schemeClr val="bg1"/>
              </a:solidFill>
            </a:rPr>
            <a:t>West County Trail </a:t>
          </a:r>
          <a:r>
            <a:rPr lang="en-US" sz="1800" b="0" dirty="0">
              <a:solidFill>
                <a:schemeClr val="bg1"/>
              </a:solidFill>
            </a:rPr>
            <a:t>out to </a:t>
          </a:r>
          <a:r>
            <a:rPr lang="en-US" sz="1800" b="0" dirty="0" err="1">
              <a:solidFill>
                <a:schemeClr val="bg1"/>
              </a:solidFill>
            </a:rPr>
            <a:t>Gravenstein</a:t>
          </a:r>
          <a:r>
            <a:rPr lang="en-US" sz="1800" b="0" dirty="0">
              <a:solidFill>
                <a:schemeClr val="bg1"/>
              </a:solidFill>
            </a:rPr>
            <a:t> Highway on the south border of the site. </a:t>
          </a:r>
        </a:p>
      </dgm:t>
    </dgm:pt>
    <dgm:pt modelId="{32ED3214-B87C-4227-84B2-F45F4EDA442F}" type="parTrans" cxnId="{2CF8AE60-D432-4E73-A26C-A28D72F3699B}">
      <dgm:prSet/>
      <dgm:spPr/>
      <dgm:t>
        <a:bodyPr/>
        <a:lstStyle/>
        <a:p>
          <a:endParaRPr lang="en-US"/>
        </a:p>
      </dgm:t>
    </dgm:pt>
    <dgm:pt modelId="{C7B4FABD-2771-46E8-ADCA-0F2EAA28EDF3}" type="sibTrans" cxnId="{2CF8AE60-D432-4E73-A26C-A28D72F3699B}">
      <dgm:prSet/>
      <dgm:spPr/>
      <dgm:t>
        <a:bodyPr/>
        <a:lstStyle/>
        <a:p>
          <a:endParaRPr lang="en-US"/>
        </a:p>
      </dgm:t>
    </dgm:pt>
    <dgm:pt modelId="{ACCE375C-5550-4A88-8C5E-55757A2C90B5}">
      <dgm:prSet custT="1"/>
      <dgm:spPr/>
      <dgm:t>
        <a:bodyPr/>
        <a:lstStyle/>
        <a:p>
          <a:pPr>
            <a:lnSpc>
              <a:spcPct val="100000"/>
            </a:lnSpc>
          </a:pPr>
          <a:r>
            <a:rPr lang="en-US" sz="1800" b="0" dirty="0">
              <a:solidFill>
                <a:schemeClr val="bg1"/>
              </a:solidFill>
            </a:rPr>
            <a:t>The project proposes 80 solar all-electric, three-story townhome-style condominiums, with the potential for 16 ADA accessible accessory dwelling units (ADUs). </a:t>
          </a:r>
        </a:p>
      </dgm:t>
    </dgm:pt>
    <dgm:pt modelId="{6D4B9246-A725-40ED-9465-C4751D8A3CE2}" type="sibTrans" cxnId="{301B5B5D-1978-489C-A515-FEF8131A7917}">
      <dgm:prSet/>
      <dgm:spPr/>
      <dgm:t>
        <a:bodyPr/>
        <a:lstStyle/>
        <a:p>
          <a:endParaRPr lang="en-US"/>
        </a:p>
      </dgm:t>
    </dgm:pt>
    <dgm:pt modelId="{404580A7-F6EF-4C9B-8FB5-E9CFE2C3C940}" type="parTrans" cxnId="{301B5B5D-1978-489C-A515-FEF8131A7917}">
      <dgm:prSet/>
      <dgm:spPr/>
      <dgm:t>
        <a:bodyPr/>
        <a:lstStyle/>
        <a:p>
          <a:endParaRPr lang="en-US"/>
        </a:p>
      </dgm:t>
    </dgm:pt>
    <dgm:pt modelId="{FBA2C56D-E0E9-4739-80AD-1969A61BA337}">
      <dgm:prSet custT="1"/>
      <dgm:spPr/>
      <dgm:t>
        <a:bodyPr/>
        <a:lstStyle/>
        <a:p>
          <a:pPr>
            <a:lnSpc>
              <a:spcPct val="100000"/>
            </a:lnSpc>
          </a:pPr>
          <a:r>
            <a:rPr lang="en-US" sz="1800" b="0" dirty="0">
              <a:solidFill>
                <a:schemeClr val="bg1"/>
              </a:solidFill>
            </a:rPr>
            <a:t>Requires a conditional use permit for residential only within an Office Light Industrial zone, site development review, and vesting tentative tract map.</a:t>
          </a:r>
        </a:p>
      </dgm:t>
    </dgm:pt>
    <dgm:pt modelId="{1E5DF61C-2EA8-4000-AEBA-C8C2B8D578EF}" type="parTrans" cxnId="{4A2583B9-3641-4B4D-A3A5-EB7AB7D137DB}">
      <dgm:prSet/>
      <dgm:spPr/>
      <dgm:t>
        <a:bodyPr/>
        <a:lstStyle/>
        <a:p>
          <a:endParaRPr lang="en-US"/>
        </a:p>
      </dgm:t>
    </dgm:pt>
    <dgm:pt modelId="{C26BB8B1-2C59-45B0-ACA9-F7041C028BC3}" type="sibTrans" cxnId="{4A2583B9-3641-4B4D-A3A5-EB7AB7D137DB}">
      <dgm:prSet/>
      <dgm:spPr/>
      <dgm:t>
        <a:bodyPr/>
        <a:lstStyle/>
        <a:p>
          <a:pPr>
            <a:lnSpc>
              <a:spcPct val="100000"/>
            </a:lnSpc>
          </a:pPr>
          <a:endParaRPr lang="en-US"/>
        </a:p>
      </dgm:t>
    </dgm:pt>
    <dgm:pt modelId="{21014052-1818-48E8-9747-AEEC38FBB598}" type="pres">
      <dgm:prSet presAssocID="{90833A21-38D7-4E7A-9F99-CF3D6648141D}" presName="root" presStyleCnt="0">
        <dgm:presLayoutVars>
          <dgm:dir/>
          <dgm:resizeHandles val="exact"/>
        </dgm:presLayoutVars>
      </dgm:prSet>
      <dgm:spPr/>
    </dgm:pt>
    <dgm:pt modelId="{03C8F5F4-7D1F-4D98-B2A7-63E062534DEB}" type="pres">
      <dgm:prSet presAssocID="{90833A21-38D7-4E7A-9F99-CF3D6648141D}" presName="container" presStyleCnt="0">
        <dgm:presLayoutVars>
          <dgm:dir/>
          <dgm:resizeHandles val="exact"/>
        </dgm:presLayoutVars>
      </dgm:prSet>
      <dgm:spPr/>
    </dgm:pt>
    <dgm:pt modelId="{D28871DF-D542-42B0-931B-3FE5A0492213}" type="pres">
      <dgm:prSet presAssocID="{ACCE375C-5550-4A88-8C5E-55757A2C90B5}" presName="compNode" presStyleCnt="0"/>
      <dgm:spPr/>
    </dgm:pt>
    <dgm:pt modelId="{85BEF463-41FE-4519-9C09-0257D9BAD84A}" type="pres">
      <dgm:prSet presAssocID="{ACCE375C-5550-4A88-8C5E-55757A2C90B5}" presName="iconBgRect" presStyleLbl="bgShp" presStyleIdx="0" presStyleCnt="4" custLinFactNeighborX="6029" custLinFactNeighborY="2679"/>
      <dgm:spPr>
        <a:solidFill>
          <a:schemeClr val="bg1"/>
        </a:solidFill>
      </dgm:spPr>
    </dgm:pt>
    <dgm:pt modelId="{801C3713-7DC5-4BAD-855C-7C87D47F57CD}" type="pres">
      <dgm:prSet presAssocID="{ACCE375C-5550-4A88-8C5E-55757A2C90B5}" presName="iconRect" presStyleLbl="node1" presStyleIdx="0" presStyleCnt="4" custLinFactX="300000" custLinFactNeighborX="384869" custLinFactNeighborY="-11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D178878-D778-4157-AE94-F61A1048225A}" type="pres">
      <dgm:prSet presAssocID="{ACCE375C-5550-4A88-8C5E-55757A2C90B5}" presName="spaceRect" presStyleCnt="0"/>
      <dgm:spPr/>
    </dgm:pt>
    <dgm:pt modelId="{CCA965CE-9DE6-4084-9458-D01E64BAC27E}" type="pres">
      <dgm:prSet presAssocID="{ACCE375C-5550-4A88-8C5E-55757A2C90B5}" presName="textRect" presStyleLbl="revTx" presStyleIdx="0" presStyleCnt="4">
        <dgm:presLayoutVars>
          <dgm:chMax val="1"/>
          <dgm:chPref val="1"/>
        </dgm:presLayoutVars>
      </dgm:prSet>
      <dgm:spPr/>
    </dgm:pt>
    <dgm:pt modelId="{4C382CE7-8DFE-47B9-A96C-9BB2CD9F9128}" type="pres">
      <dgm:prSet presAssocID="{6D4B9246-A725-40ED-9465-C4751D8A3CE2}" presName="sibTrans" presStyleLbl="sibTrans2D1" presStyleIdx="0" presStyleCnt="0"/>
      <dgm:spPr/>
    </dgm:pt>
    <dgm:pt modelId="{CDCAFAEB-5BE7-4A48-87C2-0E952B9CAB44}" type="pres">
      <dgm:prSet presAssocID="{FBA2C56D-E0E9-4739-80AD-1969A61BA337}" presName="compNode" presStyleCnt="0"/>
      <dgm:spPr/>
    </dgm:pt>
    <dgm:pt modelId="{0652B791-C138-4AB7-A5C8-C2848E6B879D}" type="pres">
      <dgm:prSet presAssocID="{FBA2C56D-E0E9-4739-80AD-1969A61BA337}" presName="iconBgRect" presStyleLbl="bgShp" presStyleIdx="1" presStyleCnt="4"/>
      <dgm:spPr>
        <a:solidFill>
          <a:schemeClr val="bg1"/>
        </a:solidFill>
        <a:ln>
          <a:solidFill>
            <a:schemeClr val="bg1"/>
          </a:solidFill>
        </a:ln>
      </dgm:spPr>
    </dgm:pt>
    <dgm:pt modelId="{100622CD-9F78-48C5-92FE-3667249545E2}" type="pres">
      <dgm:prSet presAssocID="{FBA2C56D-E0E9-4739-80AD-1969A61BA3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lueprint outline"/>
        </a:ext>
      </dgm:extLst>
    </dgm:pt>
    <dgm:pt modelId="{09EBD2BD-40DD-4850-8E4E-E1DB8DE5B43D}" type="pres">
      <dgm:prSet presAssocID="{FBA2C56D-E0E9-4739-80AD-1969A61BA337}" presName="spaceRect" presStyleCnt="0"/>
      <dgm:spPr/>
    </dgm:pt>
    <dgm:pt modelId="{AB63A72F-8286-42A7-B0A7-C41E10159EF3}" type="pres">
      <dgm:prSet presAssocID="{FBA2C56D-E0E9-4739-80AD-1969A61BA337}" presName="textRect" presStyleLbl="revTx" presStyleIdx="1" presStyleCnt="4">
        <dgm:presLayoutVars>
          <dgm:chMax val="1"/>
          <dgm:chPref val="1"/>
        </dgm:presLayoutVars>
      </dgm:prSet>
      <dgm:spPr/>
    </dgm:pt>
    <dgm:pt modelId="{E63258C7-C9AD-4DD4-8E94-55ABA618F289}" type="pres">
      <dgm:prSet presAssocID="{C26BB8B1-2C59-45B0-ACA9-F7041C028BC3}" presName="sibTrans" presStyleLbl="sibTrans2D1" presStyleIdx="0" presStyleCnt="0"/>
      <dgm:spPr/>
    </dgm:pt>
    <dgm:pt modelId="{A3840DE6-1D7F-4ED6-9FF1-072001F523C8}" type="pres">
      <dgm:prSet presAssocID="{91C1A27B-C366-4D7F-A047-CCBADEE30028}" presName="compNode" presStyleCnt="0"/>
      <dgm:spPr/>
    </dgm:pt>
    <dgm:pt modelId="{80FAB4AE-331B-4887-B2C4-60D690E2EC66}" type="pres">
      <dgm:prSet presAssocID="{91C1A27B-C366-4D7F-A047-CCBADEE30028}" presName="iconBgRect" presStyleLbl="bgShp" presStyleIdx="2" presStyleCnt="4"/>
      <dgm:spPr>
        <a:solidFill>
          <a:schemeClr val="bg1"/>
        </a:solidFill>
      </dgm:spPr>
    </dgm:pt>
    <dgm:pt modelId="{6D6D45C1-7CAC-4AD7-BB3C-A2F6E40B6C5A}" type="pres">
      <dgm:prSet presAssocID="{91C1A27B-C366-4D7F-A047-CCBADEE30028}" presName="iconRect" presStyleLbl="node1" presStyleIdx="2" presStyleCnt="4" custLinFactNeighborX="6930" custLinFactNeighborY="-346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iangle Ruler outline"/>
        </a:ext>
      </dgm:extLst>
    </dgm:pt>
    <dgm:pt modelId="{E8CF5A89-03AE-4628-BBCA-5CA3413EAC8A}" type="pres">
      <dgm:prSet presAssocID="{91C1A27B-C366-4D7F-A047-CCBADEE30028}" presName="spaceRect" presStyleCnt="0"/>
      <dgm:spPr/>
    </dgm:pt>
    <dgm:pt modelId="{F4CDD56A-AC34-4CC6-86E4-174A80DBEDFD}" type="pres">
      <dgm:prSet presAssocID="{91C1A27B-C366-4D7F-A047-CCBADEE30028}" presName="textRect" presStyleLbl="revTx" presStyleIdx="2" presStyleCnt="4">
        <dgm:presLayoutVars>
          <dgm:chMax val="1"/>
          <dgm:chPref val="1"/>
        </dgm:presLayoutVars>
      </dgm:prSet>
      <dgm:spPr/>
    </dgm:pt>
    <dgm:pt modelId="{B3ADB7B3-C45F-4065-8F99-02F0FCCC7E7B}" type="pres">
      <dgm:prSet presAssocID="{19E934E2-F51A-4491-9869-0049368A4DE5}" presName="sibTrans" presStyleLbl="sibTrans2D1" presStyleIdx="0" presStyleCnt="0"/>
      <dgm:spPr/>
    </dgm:pt>
    <dgm:pt modelId="{7578795B-DC95-418D-9DD9-6A22C80C4ABF}" type="pres">
      <dgm:prSet presAssocID="{BE76B9D5-5E62-4016-A191-91E8E6B83D61}" presName="compNode" presStyleCnt="0"/>
      <dgm:spPr/>
    </dgm:pt>
    <dgm:pt modelId="{480AF464-09DB-4BFF-A769-596CFBD9C7BD}" type="pres">
      <dgm:prSet presAssocID="{BE76B9D5-5E62-4016-A191-91E8E6B83D61}" presName="iconBgRect" presStyleLbl="bgShp" presStyleIdx="3" presStyleCnt="4"/>
      <dgm:spPr>
        <a:solidFill>
          <a:schemeClr val="bg1"/>
        </a:solidFill>
      </dgm:spPr>
    </dgm:pt>
    <dgm:pt modelId="{171B6AFE-2CAB-44F4-8613-2075039F903B}" type="pres">
      <dgm:prSet presAssocID="{BE76B9D5-5E62-4016-A191-91E8E6B83D61}" presName="iconRect" presStyleLbl="node1" presStyleIdx="3" presStyleCnt="4" custLinFactNeighborX="-2310" custLinFactNeighborY="-23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ke"/>
        </a:ext>
      </dgm:extLst>
    </dgm:pt>
    <dgm:pt modelId="{517BBE18-3000-4408-B543-55477F0E5354}" type="pres">
      <dgm:prSet presAssocID="{BE76B9D5-5E62-4016-A191-91E8E6B83D61}" presName="spaceRect" presStyleCnt="0"/>
      <dgm:spPr/>
    </dgm:pt>
    <dgm:pt modelId="{80CB2D46-4221-45B7-B0DE-594705CEED3C}" type="pres">
      <dgm:prSet presAssocID="{BE76B9D5-5E62-4016-A191-91E8E6B83D61}" presName="textRect" presStyleLbl="revTx" presStyleIdx="3" presStyleCnt="4">
        <dgm:presLayoutVars>
          <dgm:chMax val="1"/>
          <dgm:chPref val="1"/>
        </dgm:presLayoutVars>
      </dgm:prSet>
      <dgm:spPr/>
    </dgm:pt>
  </dgm:ptLst>
  <dgm:cxnLst>
    <dgm:cxn modelId="{28EDEA09-A896-4179-8E6D-7AF357E5BE3F}" type="presOf" srcId="{19E934E2-F51A-4491-9869-0049368A4DE5}" destId="{B3ADB7B3-C45F-4065-8F99-02F0FCCC7E7B}" srcOrd="0" destOrd="0" presId="urn:microsoft.com/office/officeart/2018/2/layout/IconCircleList"/>
    <dgm:cxn modelId="{D3C65B1D-1C1E-428C-A76C-1699C80A8725}" type="presOf" srcId="{90833A21-38D7-4E7A-9F99-CF3D6648141D}" destId="{21014052-1818-48E8-9747-AEEC38FBB598}" srcOrd="0" destOrd="0" presId="urn:microsoft.com/office/officeart/2018/2/layout/IconCircleList"/>
    <dgm:cxn modelId="{301B5B5D-1978-489C-A515-FEF8131A7917}" srcId="{90833A21-38D7-4E7A-9F99-CF3D6648141D}" destId="{ACCE375C-5550-4A88-8C5E-55757A2C90B5}" srcOrd="0" destOrd="0" parTransId="{404580A7-F6EF-4C9B-8FB5-E9CFE2C3C940}" sibTransId="{6D4B9246-A725-40ED-9465-C4751D8A3CE2}"/>
    <dgm:cxn modelId="{2CF8AE60-D432-4E73-A26C-A28D72F3699B}" srcId="{90833A21-38D7-4E7A-9F99-CF3D6648141D}" destId="{BE76B9D5-5E62-4016-A191-91E8E6B83D61}" srcOrd="3" destOrd="0" parTransId="{32ED3214-B87C-4227-84B2-F45F4EDA442F}" sibTransId="{C7B4FABD-2771-46E8-ADCA-0F2EAA28EDF3}"/>
    <dgm:cxn modelId="{57A4AB63-7101-4FE0-9775-F9DBAF15CBB7}" type="presOf" srcId="{6D4B9246-A725-40ED-9465-C4751D8A3CE2}" destId="{4C382CE7-8DFE-47B9-A96C-9BB2CD9F9128}" srcOrd="0" destOrd="0" presId="urn:microsoft.com/office/officeart/2018/2/layout/IconCircleList"/>
    <dgm:cxn modelId="{FFFC7C44-6829-4CD0-B487-3F9587EE7A7B}" type="presOf" srcId="{91C1A27B-C366-4D7F-A047-CCBADEE30028}" destId="{F4CDD56A-AC34-4CC6-86E4-174A80DBEDFD}" srcOrd="0" destOrd="0" presId="urn:microsoft.com/office/officeart/2018/2/layout/IconCircleList"/>
    <dgm:cxn modelId="{FBF57F49-C074-4640-9BD0-E4DC1116B960}" type="presOf" srcId="{ACCE375C-5550-4A88-8C5E-55757A2C90B5}" destId="{CCA965CE-9DE6-4084-9458-D01E64BAC27E}" srcOrd="0" destOrd="0" presId="urn:microsoft.com/office/officeart/2018/2/layout/IconCircleList"/>
    <dgm:cxn modelId="{3A4A9350-A571-4A10-83EE-6B37F350577D}" type="presOf" srcId="{C26BB8B1-2C59-45B0-ACA9-F7041C028BC3}" destId="{E63258C7-C9AD-4DD4-8E94-55ABA618F289}" srcOrd="0" destOrd="0" presId="urn:microsoft.com/office/officeart/2018/2/layout/IconCircleList"/>
    <dgm:cxn modelId="{592A3E9C-0092-4EE3-BB0E-B936EEA430E1}" srcId="{90833A21-38D7-4E7A-9F99-CF3D6648141D}" destId="{91C1A27B-C366-4D7F-A047-CCBADEE30028}" srcOrd="2" destOrd="0" parTransId="{3160100B-08EC-4879-AFB4-EEE410C040C3}" sibTransId="{19E934E2-F51A-4491-9869-0049368A4DE5}"/>
    <dgm:cxn modelId="{FA780CA9-FEE9-4311-AB93-83D402B10FB9}" type="presOf" srcId="{FBA2C56D-E0E9-4739-80AD-1969A61BA337}" destId="{AB63A72F-8286-42A7-B0A7-C41E10159EF3}" srcOrd="0" destOrd="0" presId="urn:microsoft.com/office/officeart/2018/2/layout/IconCircleList"/>
    <dgm:cxn modelId="{4A2583B9-3641-4B4D-A3A5-EB7AB7D137DB}" srcId="{90833A21-38D7-4E7A-9F99-CF3D6648141D}" destId="{FBA2C56D-E0E9-4739-80AD-1969A61BA337}" srcOrd="1" destOrd="0" parTransId="{1E5DF61C-2EA8-4000-AEBA-C8C2B8D578EF}" sibTransId="{C26BB8B1-2C59-45B0-ACA9-F7041C028BC3}"/>
    <dgm:cxn modelId="{8E48ADC8-6EB6-4D87-9667-BD85069288B3}" type="presOf" srcId="{BE76B9D5-5E62-4016-A191-91E8E6B83D61}" destId="{80CB2D46-4221-45B7-B0DE-594705CEED3C}" srcOrd="0" destOrd="0" presId="urn:microsoft.com/office/officeart/2018/2/layout/IconCircleList"/>
    <dgm:cxn modelId="{4DE7D4CA-DDA0-41DC-A913-BDC6EA886C18}" type="presParOf" srcId="{21014052-1818-48E8-9747-AEEC38FBB598}" destId="{03C8F5F4-7D1F-4D98-B2A7-63E062534DEB}" srcOrd="0" destOrd="0" presId="urn:microsoft.com/office/officeart/2018/2/layout/IconCircleList"/>
    <dgm:cxn modelId="{E5C2EB0D-B5BB-4D1A-B082-CE99CC4820A9}" type="presParOf" srcId="{03C8F5F4-7D1F-4D98-B2A7-63E062534DEB}" destId="{D28871DF-D542-42B0-931B-3FE5A0492213}" srcOrd="0" destOrd="0" presId="urn:microsoft.com/office/officeart/2018/2/layout/IconCircleList"/>
    <dgm:cxn modelId="{A39BD5CA-F0D9-4201-AE9D-26134C1C2905}" type="presParOf" srcId="{D28871DF-D542-42B0-931B-3FE5A0492213}" destId="{85BEF463-41FE-4519-9C09-0257D9BAD84A}" srcOrd="0" destOrd="0" presId="urn:microsoft.com/office/officeart/2018/2/layout/IconCircleList"/>
    <dgm:cxn modelId="{29BD2468-417B-4321-A922-C28599AD36A8}" type="presParOf" srcId="{D28871DF-D542-42B0-931B-3FE5A0492213}" destId="{801C3713-7DC5-4BAD-855C-7C87D47F57CD}" srcOrd="1" destOrd="0" presId="urn:microsoft.com/office/officeart/2018/2/layout/IconCircleList"/>
    <dgm:cxn modelId="{D747F461-CD04-4AF9-BE8C-4B0F5FB0DDD9}" type="presParOf" srcId="{D28871DF-D542-42B0-931B-3FE5A0492213}" destId="{ED178878-D778-4157-AE94-F61A1048225A}" srcOrd="2" destOrd="0" presId="urn:microsoft.com/office/officeart/2018/2/layout/IconCircleList"/>
    <dgm:cxn modelId="{AB3E5141-1CC2-489A-8B74-2F43B91AEE8B}" type="presParOf" srcId="{D28871DF-D542-42B0-931B-3FE5A0492213}" destId="{CCA965CE-9DE6-4084-9458-D01E64BAC27E}" srcOrd="3" destOrd="0" presId="urn:microsoft.com/office/officeart/2018/2/layout/IconCircleList"/>
    <dgm:cxn modelId="{B51167D6-75E6-4ABC-83AA-497391603DF6}" type="presParOf" srcId="{03C8F5F4-7D1F-4D98-B2A7-63E062534DEB}" destId="{4C382CE7-8DFE-47B9-A96C-9BB2CD9F9128}" srcOrd="1" destOrd="0" presId="urn:microsoft.com/office/officeart/2018/2/layout/IconCircleList"/>
    <dgm:cxn modelId="{FC81B8EB-4DF4-4FC6-BC30-5BC6007044B8}" type="presParOf" srcId="{03C8F5F4-7D1F-4D98-B2A7-63E062534DEB}" destId="{CDCAFAEB-5BE7-4A48-87C2-0E952B9CAB44}" srcOrd="2" destOrd="0" presId="urn:microsoft.com/office/officeart/2018/2/layout/IconCircleList"/>
    <dgm:cxn modelId="{32F70FB9-8A1A-4BDF-896D-D51277B9C7BA}" type="presParOf" srcId="{CDCAFAEB-5BE7-4A48-87C2-0E952B9CAB44}" destId="{0652B791-C138-4AB7-A5C8-C2848E6B879D}" srcOrd="0" destOrd="0" presId="urn:microsoft.com/office/officeart/2018/2/layout/IconCircleList"/>
    <dgm:cxn modelId="{7E234CA2-00B7-449F-B37B-B881FF5AD746}" type="presParOf" srcId="{CDCAFAEB-5BE7-4A48-87C2-0E952B9CAB44}" destId="{100622CD-9F78-48C5-92FE-3667249545E2}" srcOrd="1" destOrd="0" presId="urn:microsoft.com/office/officeart/2018/2/layout/IconCircleList"/>
    <dgm:cxn modelId="{9EF757DC-A787-47B1-BD73-EB702A989C3F}" type="presParOf" srcId="{CDCAFAEB-5BE7-4A48-87C2-0E952B9CAB44}" destId="{09EBD2BD-40DD-4850-8E4E-E1DB8DE5B43D}" srcOrd="2" destOrd="0" presId="urn:microsoft.com/office/officeart/2018/2/layout/IconCircleList"/>
    <dgm:cxn modelId="{D9F90F22-6BD4-4EDE-B0F6-B2F9D8C7EE6E}" type="presParOf" srcId="{CDCAFAEB-5BE7-4A48-87C2-0E952B9CAB44}" destId="{AB63A72F-8286-42A7-B0A7-C41E10159EF3}" srcOrd="3" destOrd="0" presId="urn:microsoft.com/office/officeart/2018/2/layout/IconCircleList"/>
    <dgm:cxn modelId="{778A7502-72ED-4E76-B2A6-2B10B0080F05}" type="presParOf" srcId="{03C8F5F4-7D1F-4D98-B2A7-63E062534DEB}" destId="{E63258C7-C9AD-4DD4-8E94-55ABA618F289}" srcOrd="3" destOrd="0" presId="urn:microsoft.com/office/officeart/2018/2/layout/IconCircleList"/>
    <dgm:cxn modelId="{09D27613-E457-4F3A-A930-B1BE1AA54E8A}" type="presParOf" srcId="{03C8F5F4-7D1F-4D98-B2A7-63E062534DEB}" destId="{A3840DE6-1D7F-4ED6-9FF1-072001F523C8}" srcOrd="4" destOrd="0" presId="urn:microsoft.com/office/officeart/2018/2/layout/IconCircleList"/>
    <dgm:cxn modelId="{C1AABF3E-6B16-4E18-ADAE-FA61681BF8BD}" type="presParOf" srcId="{A3840DE6-1D7F-4ED6-9FF1-072001F523C8}" destId="{80FAB4AE-331B-4887-B2C4-60D690E2EC66}" srcOrd="0" destOrd="0" presId="urn:microsoft.com/office/officeart/2018/2/layout/IconCircleList"/>
    <dgm:cxn modelId="{87852214-30C0-41E8-8838-F06C506B93E8}" type="presParOf" srcId="{A3840DE6-1D7F-4ED6-9FF1-072001F523C8}" destId="{6D6D45C1-7CAC-4AD7-BB3C-A2F6E40B6C5A}" srcOrd="1" destOrd="0" presId="urn:microsoft.com/office/officeart/2018/2/layout/IconCircleList"/>
    <dgm:cxn modelId="{127D6F54-A941-4C5C-A6BC-D07FA13F1FEC}" type="presParOf" srcId="{A3840DE6-1D7F-4ED6-9FF1-072001F523C8}" destId="{E8CF5A89-03AE-4628-BBCA-5CA3413EAC8A}" srcOrd="2" destOrd="0" presId="urn:microsoft.com/office/officeart/2018/2/layout/IconCircleList"/>
    <dgm:cxn modelId="{861F4AE6-7B57-4321-96C1-0551E11FF56E}" type="presParOf" srcId="{A3840DE6-1D7F-4ED6-9FF1-072001F523C8}" destId="{F4CDD56A-AC34-4CC6-86E4-174A80DBEDFD}" srcOrd="3" destOrd="0" presId="urn:microsoft.com/office/officeart/2018/2/layout/IconCircleList"/>
    <dgm:cxn modelId="{8C618690-385F-4F98-B4F8-8251913F63BD}" type="presParOf" srcId="{03C8F5F4-7D1F-4D98-B2A7-63E062534DEB}" destId="{B3ADB7B3-C45F-4065-8F99-02F0FCCC7E7B}" srcOrd="5" destOrd="0" presId="urn:microsoft.com/office/officeart/2018/2/layout/IconCircleList"/>
    <dgm:cxn modelId="{EDA5703B-ABF1-4F38-A740-64603550F371}" type="presParOf" srcId="{03C8F5F4-7D1F-4D98-B2A7-63E062534DEB}" destId="{7578795B-DC95-418D-9DD9-6A22C80C4ABF}" srcOrd="6" destOrd="0" presId="urn:microsoft.com/office/officeart/2018/2/layout/IconCircleList"/>
    <dgm:cxn modelId="{FAF3CE74-D063-40AB-8127-6D4B4F0AE7D3}" type="presParOf" srcId="{7578795B-DC95-418D-9DD9-6A22C80C4ABF}" destId="{480AF464-09DB-4BFF-A769-596CFBD9C7BD}" srcOrd="0" destOrd="0" presId="urn:microsoft.com/office/officeart/2018/2/layout/IconCircleList"/>
    <dgm:cxn modelId="{B62DB4B0-C704-495F-A685-049170E5C3B4}" type="presParOf" srcId="{7578795B-DC95-418D-9DD9-6A22C80C4ABF}" destId="{171B6AFE-2CAB-44F4-8613-2075039F903B}" srcOrd="1" destOrd="0" presId="urn:microsoft.com/office/officeart/2018/2/layout/IconCircleList"/>
    <dgm:cxn modelId="{D5D107DC-0079-4FFB-A4BC-CDFDDFEEF437}" type="presParOf" srcId="{7578795B-DC95-418D-9DD9-6A22C80C4ABF}" destId="{517BBE18-3000-4408-B543-55477F0E5354}" srcOrd="2" destOrd="0" presId="urn:microsoft.com/office/officeart/2018/2/layout/IconCircleList"/>
    <dgm:cxn modelId="{230D2F33-0E5F-41F3-9756-87D48E54E3EF}" type="presParOf" srcId="{7578795B-DC95-418D-9DD9-6A22C80C4ABF}" destId="{80CB2D46-4221-45B7-B0DE-594705CEED3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833A21-38D7-4E7A-9F99-CF3D6648141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1C1A27B-C366-4D7F-A047-CCBADEE30028}">
      <dgm:prSet custT="1"/>
      <dgm:spPr/>
      <dgm:t>
        <a:bodyPr/>
        <a:lstStyle/>
        <a:p>
          <a:pPr>
            <a:lnSpc>
              <a:spcPct val="100000"/>
            </a:lnSpc>
          </a:pPr>
          <a:r>
            <a:rPr lang="en-US" sz="1800" b="0" dirty="0">
              <a:solidFill>
                <a:schemeClr val="bg1"/>
              </a:solidFill>
            </a:rPr>
            <a:t>Proposed landscaping would include new plantings throughout the open spaces, along drive aisles, roadways, and streets, and surrounding the proposed buildings. </a:t>
          </a:r>
        </a:p>
      </dgm:t>
    </dgm:pt>
    <dgm:pt modelId="{3160100B-08EC-4879-AFB4-EEE410C040C3}" type="parTrans" cxnId="{592A3E9C-0092-4EE3-BB0E-B936EEA430E1}">
      <dgm:prSet/>
      <dgm:spPr/>
      <dgm:t>
        <a:bodyPr/>
        <a:lstStyle/>
        <a:p>
          <a:endParaRPr lang="en-US"/>
        </a:p>
      </dgm:t>
    </dgm:pt>
    <dgm:pt modelId="{19E934E2-F51A-4491-9869-0049368A4DE5}" type="sibTrans" cxnId="{592A3E9C-0092-4EE3-BB0E-B936EEA430E1}">
      <dgm:prSet/>
      <dgm:spPr/>
      <dgm:t>
        <a:bodyPr/>
        <a:lstStyle/>
        <a:p>
          <a:pPr>
            <a:lnSpc>
              <a:spcPct val="100000"/>
            </a:lnSpc>
          </a:pPr>
          <a:endParaRPr lang="en-US"/>
        </a:p>
      </dgm:t>
    </dgm:pt>
    <dgm:pt modelId="{BE76B9D5-5E62-4016-A191-91E8E6B83D61}">
      <dgm:prSet custT="1"/>
      <dgm:spPr/>
      <dgm:t>
        <a:bodyPr/>
        <a:lstStyle/>
        <a:p>
          <a:pPr marL="0" lvl="0" indent="0" algn="l" defTabSz="622300">
            <a:lnSpc>
              <a:spcPct val="100000"/>
            </a:lnSpc>
            <a:spcBef>
              <a:spcPct val="0"/>
            </a:spcBef>
            <a:spcAft>
              <a:spcPct val="35000"/>
            </a:spcAft>
            <a:buNone/>
          </a:pPr>
          <a:r>
            <a:rPr lang="en-US" sz="1800" b="0" kern="1200" dirty="0">
              <a:solidFill>
                <a:prstClr val="white"/>
              </a:solidFill>
              <a:latin typeface="Calibri Light" panose="020F0302020204030204"/>
              <a:ea typeface="+mn-ea"/>
              <a:cs typeface="+mn-cs"/>
            </a:rPr>
            <a:t>Other amenities, including gardens, active and passive seating areas, children’s play areas, and a meditation hammock garden are also proposed.</a:t>
          </a:r>
        </a:p>
      </dgm:t>
    </dgm:pt>
    <dgm:pt modelId="{32ED3214-B87C-4227-84B2-F45F4EDA442F}" type="parTrans" cxnId="{2CF8AE60-D432-4E73-A26C-A28D72F3699B}">
      <dgm:prSet/>
      <dgm:spPr/>
      <dgm:t>
        <a:bodyPr/>
        <a:lstStyle/>
        <a:p>
          <a:endParaRPr lang="en-US"/>
        </a:p>
      </dgm:t>
    </dgm:pt>
    <dgm:pt modelId="{C7B4FABD-2771-46E8-ADCA-0F2EAA28EDF3}" type="sibTrans" cxnId="{2CF8AE60-D432-4E73-A26C-A28D72F3699B}">
      <dgm:prSet/>
      <dgm:spPr/>
      <dgm:t>
        <a:bodyPr/>
        <a:lstStyle/>
        <a:p>
          <a:endParaRPr lang="en-US"/>
        </a:p>
      </dgm:t>
    </dgm:pt>
    <dgm:pt modelId="{ACCE375C-5550-4A88-8C5E-55757A2C90B5}">
      <dgm:prSet custT="1"/>
      <dgm:spPr/>
      <dgm:t>
        <a:bodyPr/>
        <a:lstStyle/>
        <a:p>
          <a:pPr>
            <a:lnSpc>
              <a:spcPct val="100000"/>
            </a:lnSpc>
          </a:pPr>
          <a:r>
            <a:rPr lang="en-US" sz="1800" b="0" dirty="0">
              <a:solidFill>
                <a:schemeClr val="bg1"/>
              </a:solidFill>
            </a:rPr>
            <a:t>Require the removal of 21 trees while preserving the remaining 111 trees primarily along the perimeter of the site.</a:t>
          </a:r>
        </a:p>
      </dgm:t>
    </dgm:pt>
    <dgm:pt modelId="{6D4B9246-A725-40ED-9465-C4751D8A3CE2}" type="sibTrans" cxnId="{301B5B5D-1978-489C-A515-FEF8131A7917}">
      <dgm:prSet/>
      <dgm:spPr/>
      <dgm:t>
        <a:bodyPr/>
        <a:lstStyle/>
        <a:p>
          <a:endParaRPr lang="en-US"/>
        </a:p>
      </dgm:t>
    </dgm:pt>
    <dgm:pt modelId="{404580A7-F6EF-4C9B-8FB5-E9CFE2C3C940}" type="parTrans" cxnId="{301B5B5D-1978-489C-A515-FEF8131A7917}">
      <dgm:prSet/>
      <dgm:spPr/>
      <dgm:t>
        <a:bodyPr/>
        <a:lstStyle/>
        <a:p>
          <a:endParaRPr lang="en-US"/>
        </a:p>
      </dgm:t>
    </dgm:pt>
    <dgm:pt modelId="{FBA2C56D-E0E9-4739-80AD-1969A61BA337}">
      <dgm:prSet custT="1"/>
      <dgm:spPr/>
      <dgm:t>
        <a:bodyPr/>
        <a:lstStyle/>
        <a:p>
          <a:pPr>
            <a:lnSpc>
              <a:spcPct val="100000"/>
            </a:lnSpc>
          </a:pPr>
          <a:r>
            <a:rPr lang="en-US" sz="1800" b="0" dirty="0">
              <a:solidFill>
                <a:schemeClr val="bg1"/>
              </a:solidFill>
            </a:rPr>
            <a:t>Includes a total of 160 parking spaces in garages and 58 surface spaces across the site.</a:t>
          </a:r>
        </a:p>
      </dgm:t>
    </dgm:pt>
    <dgm:pt modelId="{1E5DF61C-2EA8-4000-AEBA-C8C2B8D578EF}" type="parTrans" cxnId="{4A2583B9-3641-4B4D-A3A5-EB7AB7D137DB}">
      <dgm:prSet/>
      <dgm:spPr/>
      <dgm:t>
        <a:bodyPr/>
        <a:lstStyle/>
        <a:p>
          <a:endParaRPr lang="en-US"/>
        </a:p>
      </dgm:t>
    </dgm:pt>
    <dgm:pt modelId="{C26BB8B1-2C59-45B0-ACA9-F7041C028BC3}" type="sibTrans" cxnId="{4A2583B9-3641-4B4D-A3A5-EB7AB7D137DB}">
      <dgm:prSet/>
      <dgm:spPr/>
      <dgm:t>
        <a:bodyPr/>
        <a:lstStyle/>
        <a:p>
          <a:pPr>
            <a:lnSpc>
              <a:spcPct val="100000"/>
            </a:lnSpc>
          </a:pPr>
          <a:endParaRPr lang="en-US"/>
        </a:p>
      </dgm:t>
    </dgm:pt>
    <dgm:pt modelId="{21014052-1818-48E8-9747-AEEC38FBB598}" type="pres">
      <dgm:prSet presAssocID="{90833A21-38D7-4E7A-9F99-CF3D6648141D}" presName="root" presStyleCnt="0">
        <dgm:presLayoutVars>
          <dgm:dir/>
          <dgm:resizeHandles val="exact"/>
        </dgm:presLayoutVars>
      </dgm:prSet>
      <dgm:spPr/>
    </dgm:pt>
    <dgm:pt modelId="{03C8F5F4-7D1F-4D98-B2A7-63E062534DEB}" type="pres">
      <dgm:prSet presAssocID="{90833A21-38D7-4E7A-9F99-CF3D6648141D}" presName="container" presStyleCnt="0">
        <dgm:presLayoutVars>
          <dgm:dir/>
          <dgm:resizeHandles val="exact"/>
        </dgm:presLayoutVars>
      </dgm:prSet>
      <dgm:spPr/>
    </dgm:pt>
    <dgm:pt modelId="{D28871DF-D542-42B0-931B-3FE5A0492213}" type="pres">
      <dgm:prSet presAssocID="{ACCE375C-5550-4A88-8C5E-55757A2C90B5}" presName="compNode" presStyleCnt="0"/>
      <dgm:spPr/>
    </dgm:pt>
    <dgm:pt modelId="{85BEF463-41FE-4519-9C09-0257D9BAD84A}" type="pres">
      <dgm:prSet presAssocID="{ACCE375C-5550-4A88-8C5E-55757A2C90B5}" presName="iconBgRect" presStyleLbl="bgShp" presStyleIdx="0" presStyleCnt="4" custLinFactNeighborX="6029" custLinFactNeighborY="2679"/>
      <dgm:spPr>
        <a:solidFill>
          <a:schemeClr val="bg1"/>
        </a:solidFill>
      </dgm:spPr>
    </dgm:pt>
    <dgm:pt modelId="{801C3713-7DC5-4BAD-855C-7C87D47F57CD}" type="pres">
      <dgm:prSet presAssocID="{ACCE375C-5550-4A88-8C5E-55757A2C90B5}" presName="iconRect" presStyleLbl="node1" presStyleIdx="0" presStyleCnt="4" custLinFactX="300000" custLinFactNeighborX="384869" custLinFactNeighborY="-11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D178878-D778-4157-AE94-F61A1048225A}" type="pres">
      <dgm:prSet presAssocID="{ACCE375C-5550-4A88-8C5E-55757A2C90B5}" presName="spaceRect" presStyleCnt="0"/>
      <dgm:spPr/>
    </dgm:pt>
    <dgm:pt modelId="{CCA965CE-9DE6-4084-9458-D01E64BAC27E}" type="pres">
      <dgm:prSet presAssocID="{ACCE375C-5550-4A88-8C5E-55757A2C90B5}" presName="textRect" presStyleLbl="revTx" presStyleIdx="0" presStyleCnt="4">
        <dgm:presLayoutVars>
          <dgm:chMax val="1"/>
          <dgm:chPref val="1"/>
        </dgm:presLayoutVars>
      </dgm:prSet>
      <dgm:spPr/>
    </dgm:pt>
    <dgm:pt modelId="{4C382CE7-8DFE-47B9-A96C-9BB2CD9F9128}" type="pres">
      <dgm:prSet presAssocID="{6D4B9246-A725-40ED-9465-C4751D8A3CE2}" presName="sibTrans" presStyleLbl="sibTrans2D1" presStyleIdx="0" presStyleCnt="0"/>
      <dgm:spPr/>
    </dgm:pt>
    <dgm:pt modelId="{CDCAFAEB-5BE7-4A48-87C2-0E952B9CAB44}" type="pres">
      <dgm:prSet presAssocID="{FBA2C56D-E0E9-4739-80AD-1969A61BA337}" presName="compNode" presStyleCnt="0"/>
      <dgm:spPr/>
    </dgm:pt>
    <dgm:pt modelId="{0652B791-C138-4AB7-A5C8-C2848E6B879D}" type="pres">
      <dgm:prSet presAssocID="{FBA2C56D-E0E9-4739-80AD-1969A61BA337}" presName="iconBgRect" presStyleLbl="bgShp" presStyleIdx="1" presStyleCnt="4"/>
      <dgm:spPr>
        <a:solidFill>
          <a:schemeClr val="bg1"/>
        </a:solidFill>
        <a:ln>
          <a:solidFill>
            <a:schemeClr val="bg1"/>
          </a:solidFill>
        </a:ln>
      </dgm:spPr>
    </dgm:pt>
    <dgm:pt modelId="{100622CD-9F78-48C5-92FE-3667249545E2}" type="pres">
      <dgm:prSet presAssocID="{FBA2C56D-E0E9-4739-80AD-1969A61BA3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 outline"/>
        </a:ext>
      </dgm:extLst>
    </dgm:pt>
    <dgm:pt modelId="{09EBD2BD-40DD-4850-8E4E-E1DB8DE5B43D}" type="pres">
      <dgm:prSet presAssocID="{FBA2C56D-E0E9-4739-80AD-1969A61BA337}" presName="spaceRect" presStyleCnt="0"/>
      <dgm:spPr/>
    </dgm:pt>
    <dgm:pt modelId="{AB63A72F-8286-42A7-B0A7-C41E10159EF3}" type="pres">
      <dgm:prSet presAssocID="{FBA2C56D-E0E9-4739-80AD-1969A61BA337}" presName="textRect" presStyleLbl="revTx" presStyleIdx="1" presStyleCnt="4">
        <dgm:presLayoutVars>
          <dgm:chMax val="1"/>
          <dgm:chPref val="1"/>
        </dgm:presLayoutVars>
      </dgm:prSet>
      <dgm:spPr/>
    </dgm:pt>
    <dgm:pt modelId="{E63258C7-C9AD-4DD4-8E94-55ABA618F289}" type="pres">
      <dgm:prSet presAssocID="{C26BB8B1-2C59-45B0-ACA9-F7041C028BC3}" presName="sibTrans" presStyleLbl="sibTrans2D1" presStyleIdx="0" presStyleCnt="0"/>
      <dgm:spPr/>
    </dgm:pt>
    <dgm:pt modelId="{A3840DE6-1D7F-4ED6-9FF1-072001F523C8}" type="pres">
      <dgm:prSet presAssocID="{91C1A27B-C366-4D7F-A047-CCBADEE30028}" presName="compNode" presStyleCnt="0"/>
      <dgm:spPr/>
    </dgm:pt>
    <dgm:pt modelId="{80FAB4AE-331B-4887-B2C4-60D690E2EC66}" type="pres">
      <dgm:prSet presAssocID="{91C1A27B-C366-4D7F-A047-CCBADEE30028}" presName="iconBgRect" presStyleLbl="bgShp" presStyleIdx="2" presStyleCnt="4"/>
      <dgm:spPr>
        <a:solidFill>
          <a:schemeClr val="bg1"/>
        </a:solidFill>
      </dgm:spPr>
    </dgm:pt>
    <dgm:pt modelId="{6D6D45C1-7CAC-4AD7-BB3C-A2F6E40B6C5A}" type="pres">
      <dgm:prSet presAssocID="{91C1A27B-C366-4D7F-A047-CCBADEE30028}" presName="iconRect" presStyleLbl="node1" presStyleIdx="2" presStyleCnt="4" custLinFactNeighborX="-3544" custLinFactNeighborY="-346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ant With Roots outline"/>
        </a:ext>
      </dgm:extLst>
    </dgm:pt>
    <dgm:pt modelId="{E8CF5A89-03AE-4628-BBCA-5CA3413EAC8A}" type="pres">
      <dgm:prSet presAssocID="{91C1A27B-C366-4D7F-A047-CCBADEE30028}" presName="spaceRect" presStyleCnt="0"/>
      <dgm:spPr/>
    </dgm:pt>
    <dgm:pt modelId="{F4CDD56A-AC34-4CC6-86E4-174A80DBEDFD}" type="pres">
      <dgm:prSet presAssocID="{91C1A27B-C366-4D7F-A047-CCBADEE30028}" presName="textRect" presStyleLbl="revTx" presStyleIdx="2" presStyleCnt="4">
        <dgm:presLayoutVars>
          <dgm:chMax val="1"/>
          <dgm:chPref val="1"/>
        </dgm:presLayoutVars>
      </dgm:prSet>
      <dgm:spPr/>
    </dgm:pt>
    <dgm:pt modelId="{B3ADB7B3-C45F-4065-8F99-02F0FCCC7E7B}" type="pres">
      <dgm:prSet presAssocID="{19E934E2-F51A-4491-9869-0049368A4DE5}" presName="sibTrans" presStyleLbl="sibTrans2D1" presStyleIdx="0" presStyleCnt="0"/>
      <dgm:spPr/>
    </dgm:pt>
    <dgm:pt modelId="{7578795B-DC95-418D-9DD9-6A22C80C4ABF}" type="pres">
      <dgm:prSet presAssocID="{BE76B9D5-5E62-4016-A191-91E8E6B83D61}" presName="compNode" presStyleCnt="0"/>
      <dgm:spPr/>
    </dgm:pt>
    <dgm:pt modelId="{480AF464-09DB-4BFF-A769-596CFBD9C7BD}" type="pres">
      <dgm:prSet presAssocID="{BE76B9D5-5E62-4016-A191-91E8E6B83D61}" presName="iconBgRect" presStyleLbl="bgShp" presStyleIdx="3" presStyleCnt="4"/>
      <dgm:spPr>
        <a:solidFill>
          <a:schemeClr val="bg1"/>
        </a:solidFill>
      </dgm:spPr>
    </dgm:pt>
    <dgm:pt modelId="{171B6AFE-2CAB-44F4-8613-2075039F903B}" type="pres">
      <dgm:prSet presAssocID="{BE76B9D5-5E62-4016-A191-91E8E6B83D61}" presName="iconRect" presStyleLbl="node1" presStyleIdx="3" presStyleCnt="4" custLinFactNeighborX="-2310" custLinFactNeighborY="-23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ark scene outline"/>
        </a:ext>
      </dgm:extLst>
    </dgm:pt>
    <dgm:pt modelId="{517BBE18-3000-4408-B543-55477F0E5354}" type="pres">
      <dgm:prSet presAssocID="{BE76B9D5-5E62-4016-A191-91E8E6B83D61}" presName="spaceRect" presStyleCnt="0"/>
      <dgm:spPr/>
    </dgm:pt>
    <dgm:pt modelId="{80CB2D46-4221-45B7-B0DE-594705CEED3C}" type="pres">
      <dgm:prSet presAssocID="{BE76B9D5-5E62-4016-A191-91E8E6B83D61}" presName="textRect" presStyleLbl="revTx" presStyleIdx="3" presStyleCnt="4">
        <dgm:presLayoutVars>
          <dgm:chMax val="1"/>
          <dgm:chPref val="1"/>
        </dgm:presLayoutVars>
      </dgm:prSet>
      <dgm:spPr/>
    </dgm:pt>
  </dgm:ptLst>
  <dgm:cxnLst>
    <dgm:cxn modelId="{28EDEA09-A896-4179-8E6D-7AF357E5BE3F}" type="presOf" srcId="{19E934E2-F51A-4491-9869-0049368A4DE5}" destId="{B3ADB7B3-C45F-4065-8F99-02F0FCCC7E7B}" srcOrd="0" destOrd="0" presId="urn:microsoft.com/office/officeart/2018/2/layout/IconCircleList"/>
    <dgm:cxn modelId="{D3C65B1D-1C1E-428C-A76C-1699C80A8725}" type="presOf" srcId="{90833A21-38D7-4E7A-9F99-CF3D6648141D}" destId="{21014052-1818-48E8-9747-AEEC38FBB598}" srcOrd="0" destOrd="0" presId="urn:microsoft.com/office/officeart/2018/2/layout/IconCircleList"/>
    <dgm:cxn modelId="{301B5B5D-1978-489C-A515-FEF8131A7917}" srcId="{90833A21-38D7-4E7A-9F99-CF3D6648141D}" destId="{ACCE375C-5550-4A88-8C5E-55757A2C90B5}" srcOrd="0" destOrd="0" parTransId="{404580A7-F6EF-4C9B-8FB5-E9CFE2C3C940}" sibTransId="{6D4B9246-A725-40ED-9465-C4751D8A3CE2}"/>
    <dgm:cxn modelId="{2CF8AE60-D432-4E73-A26C-A28D72F3699B}" srcId="{90833A21-38D7-4E7A-9F99-CF3D6648141D}" destId="{BE76B9D5-5E62-4016-A191-91E8E6B83D61}" srcOrd="3" destOrd="0" parTransId="{32ED3214-B87C-4227-84B2-F45F4EDA442F}" sibTransId="{C7B4FABD-2771-46E8-ADCA-0F2EAA28EDF3}"/>
    <dgm:cxn modelId="{57A4AB63-7101-4FE0-9775-F9DBAF15CBB7}" type="presOf" srcId="{6D4B9246-A725-40ED-9465-C4751D8A3CE2}" destId="{4C382CE7-8DFE-47B9-A96C-9BB2CD9F9128}" srcOrd="0" destOrd="0" presId="urn:microsoft.com/office/officeart/2018/2/layout/IconCircleList"/>
    <dgm:cxn modelId="{FFFC7C44-6829-4CD0-B487-3F9587EE7A7B}" type="presOf" srcId="{91C1A27B-C366-4D7F-A047-CCBADEE30028}" destId="{F4CDD56A-AC34-4CC6-86E4-174A80DBEDFD}" srcOrd="0" destOrd="0" presId="urn:microsoft.com/office/officeart/2018/2/layout/IconCircleList"/>
    <dgm:cxn modelId="{FBF57F49-C074-4640-9BD0-E4DC1116B960}" type="presOf" srcId="{ACCE375C-5550-4A88-8C5E-55757A2C90B5}" destId="{CCA965CE-9DE6-4084-9458-D01E64BAC27E}" srcOrd="0" destOrd="0" presId="urn:microsoft.com/office/officeart/2018/2/layout/IconCircleList"/>
    <dgm:cxn modelId="{3A4A9350-A571-4A10-83EE-6B37F350577D}" type="presOf" srcId="{C26BB8B1-2C59-45B0-ACA9-F7041C028BC3}" destId="{E63258C7-C9AD-4DD4-8E94-55ABA618F289}" srcOrd="0" destOrd="0" presId="urn:microsoft.com/office/officeart/2018/2/layout/IconCircleList"/>
    <dgm:cxn modelId="{592A3E9C-0092-4EE3-BB0E-B936EEA430E1}" srcId="{90833A21-38D7-4E7A-9F99-CF3D6648141D}" destId="{91C1A27B-C366-4D7F-A047-CCBADEE30028}" srcOrd="2" destOrd="0" parTransId="{3160100B-08EC-4879-AFB4-EEE410C040C3}" sibTransId="{19E934E2-F51A-4491-9869-0049368A4DE5}"/>
    <dgm:cxn modelId="{FA780CA9-FEE9-4311-AB93-83D402B10FB9}" type="presOf" srcId="{FBA2C56D-E0E9-4739-80AD-1969A61BA337}" destId="{AB63A72F-8286-42A7-B0A7-C41E10159EF3}" srcOrd="0" destOrd="0" presId="urn:microsoft.com/office/officeart/2018/2/layout/IconCircleList"/>
    <dgm:cxn modelId="{4A2583B9-3641-4B4D-A3A5-EB7AB7D137DB}" srcId="{90833A21-38D7-4E7A-9F99-CF3D6648141D}" destId="{FBA2C56D-E0E9-4739-80AD-1969A61BA337}" srcOrd="1" destOrd="0" parTransId="{1E5DF61C-2EA8-4000-AEBA-C8C2B8D578EF}" sibTransId="{C26BB8B1-2C59-45B0-ACA9-F7041C028BC3}"/>
    <dgm:cxn modelId="{8E48ADC8-6EB6-4D87-9667-BD85069288B3}" type="presOf" srcId="{BE76B9D5-5E62-4016-A191-91E8E6B83D61}" destId="{80CB2D46-4221-45B7-B0DE-594705CEED3C}" srcOrd="0" destOrd="0" presId="urn:microsoft.com/office/officeart/2018/2/layout/IconCircleList"/>
    <dgm:cxn modelId="{4DE7D4CA-DDA0-41DC-A913-BDC6EA886C18}" type="presParOf" srcId="{21014052-1818-48E8-9747-AEEC38FBB598}" destId="{03C8F5F4-7D1F-4D98-B2A7-63E062534DEB}" srcOrd="0" destOrd="0" presId="urn:microsoft.com/office/officeart/2018/2/layout/IconCircleList"/>
    <dgm:cxn modelId="{E5C2EB0D-B5BB-4D1A-B082-CE99CC4820A9}" type="presParOf" srcId="{03C8F5F4-7D1F-4D98-B2A7-63E062534DEB}" destId="{D28871DF-D542-42B0-931B-3FE5A0492213}" srcOrd="0" destOrd="0" presId="urn:microsoft.com/office/officeart/2018/2/layout/IconCircleList"/>
    <dgm:cxn modelId="{A39BD5CA-F0D9-4201-AE9D-26134C1C2905}" type="presParOf" srcId="{D28871DF-D542-42B0-931B-3FE5A0492213}" destId="{85BEF463-41FE-4519-9C09-0257D9BAD84A}" srcOrd="0" destOrd="0" presId="urn:microsoft.com/office/officeart/2018/2/layout/IconCircleList"/>
    <dgm:cxn modelId="{29BD2468-417B-4321-A922-C28599AD36A8}" type="presParOf" srcId="{D28871DF-D542-42B0-931B-3FE5A0492213}" destId="{801C3713-7DC5-4BAD-855C-7C87D47F57CD}" srcOrd="1" destOrd="0" presId="urn:microsoft.com/office/officeart/2018/2/layout/IconCircleList"/>
    <dgm:cxn modelId="{D747F461-CD04-4AF9-BE8C-4B0F5FB0DDD9}" type="presParOf" srcId="{D28871DF-D542-42B0-931B-3FE5A0492213}" destId="{ED178878-D778-4157-AE94-F61A1048225A}" srcOrd="2" destOrd="0" presId="urn:microsoft.com/office/officeart/2018/2/layout/IconCircleList"/>
    <dgm:cxn modelId="{AB3E5141-1CC2-489A-8B74-2F43B91AEE8B}" type="presParOf" srcId="{D28871DF-D542-42B0-931B-3FE5A0492213}" destId="{CCA965CE-9DE6-4084-9458-D01E64BAC27E}" srcOrd="3" destOrd="0" presId="urn:microsoft.com/office/officeart/2018/2/layout/IconCircleList"/>
    <dgm:cxn modelId="{B51167D6-75E6-4ABC-83AA-497391603DF6}" type="presParOf" srcId="{03C8F5F4-7D1F-4D98-B2A7-63E062534DEB}" destId="{4C382CE7-8DFE-47B9-A96C-9BB2CD9F9128}" srcOrd="1" destOrd="0" presId="urn:microsoft.com/office/officeart/2018/2/layout/IconCircleList"/>
    <dgm:cxn modelId="{FC81B8EB-4DF4-4FC6-BC30-5BC6007044B8}" type="presParOf" srcId="{03C8F5F4-7D1F-4D98-B2A7-63E062534DEB}" destId="{CDCAFAEB-5BE7-4A48-87C2-0E952B9CAB44}" srcOrd="2" destOrd="0" presId="urn:microsoft.com/office/officeart/2018/2/layout/IconCircleList"/>
    <dgm:cxn modelId="{32F70FB9-8A1A-4BDF-896D-D51277B9C7BA}" type="presParOf" srcId="{CDCAFAEB-5BE7-4A48-87C2-0E952B9CAB44}" destId="{0652B791-C138-4AB7-A5C8-C2848E6B879D}" srcOrd="0" destOrd="0" presId="urn:microsoft.com/office/officeart/2018/2/layout/IconCircleList"/>
    <dgm:cxn modelId="{7E234CA2-00B7-449F-B37B-B881FF5AD746}" type="presParOf" srcId="{CDCAFAEB-5BE7-4A48-87C2-0E952B9CAB44}" destId="{100622CD-9F78-48C5-92FE-3667249545E2}" srcOrd="1" destOrd="0" presId="urn:microsoft.com/office/officeart/2018/2/layout/IconCircleList"/>
    <dgm:cxn modelId="{9EF757DC-A787-47B1-BD73-EB702A989C3F}" type="presParOf" srcId="{CDCAFAEB-5BE7-4A48-87C2-0E952B9CAB44}" destId="{09EBD2BD-40DD-4850-8E4E-E1DB8DE5B43D}" srcOrd="2" destOrd="0" presId="urn:microsoft.com/office/officeart/2018/2/layout/IconCircleList"/>
    <dgm:cxn modelId="{D9F90F22-6BD4-4EDE-B0F6-B2F9D8C7EE6E}" type="presParOf" srcId="{CDCAFAEB-5BE7-4A48-87C2-0E952B9CAB44}" destId="{AB63A72F-8286-42A7-B0A7-C41E10159EF3}" srcOrd="3" destOrd="0" presId="urn:microsoft.com/office/officeart/2018/2/layout/IconCircleList"/>
    <dgm:cxn modelId="{778A7502-72ED-4E76-B2A6-2B10B0080F05}" type="presParOf" srcId="{03C8F5F4-7D1F-4D98-B2A7-63E062534DEB}" destId="{E63258C7-C9AD-4DD4-8E94-55ABA618F289}" srcOrd="3" destOrd="0" presId="urn:microsoft.com/office/officeart/2018/2/layout/IconCircleList"/>
    <dgm:cxn modelId="{09D27613-E457-4F3A-A930-B1BE1AA54E8A}" type="presParOf" srcId="{03C8F5F4-7D1F-4D98-B2A7-63E062534DEB}" destId="{A3840DE6-1D7F-4ED6-9FF1-072001F523C8}" srcOrd="4" destOrd="0" presId="urn:microsoft.com/office/officeart/2018/2/layout/IconCircleList"/>
    <dgm:cxn modelId="{C1AABF3E-6B16-4E18-ADAE-FA61681BF8BD}" type="presParOf" srcId="{A3840DE6-1D7F-4ED6-9FF1-072001F523C8}" destId="{80FAB4AE-331B-4887-B2C4-60D690E2EC66}" srcOrd="0" destOrd="0" presId="urn:microsoft.com/office/officeart/2018/2/layout/IconCircleList"/>
    <dgm:cxn modelId="{87852214-30C0-41E8-8838-F06C506B93E8}" type="presParOf" srcId="{A3840DE6-1D7F-4ED6-9FF1-072001F523C8}" destId="{6D6D45C1-7CAC-4AD7-BB3C-A2F6E40B6C5A}" srcOrd="1" destOrd="0" presId="urn:microsoft.com/office/officeart/2018/2/layout/IconCircleList"/>
    <dgm:cxn modelId="{127D6F54-A941-4C5C-A6BC-D07FA13F1FEC}" type="presParOf" srcId="{A3840DE6-1D7F-4ED6-9FF1-072001F523C8}" destId="{E8CF5A89-03AE-4628-BBCA-5CA3413EAC8A}" srcOrd="2" destOrd="0" presId="urn:microsoft.com/office/officeart/2018/2/layout/IconCircleList"/>
    <dgm:cxn modelId="{861F4AE6-7B57-4321-96C1-0551E11FF56E}" type="presParOf" srcId="{A3840DE6-1D7F-4ED6-9FF1-072001F523C8}" destId="{F4CDD56A-AC34-4CC6-86E4-174A80DBEDFD}" srcOrd="3" destOrd="0" presId="urn:microsoft.com/office/officeart/2018/2/layout/IconCircleList"/>
    <dgm:cxn modelId="{8C618690-385F-4F98-B4F8-8251913F63BD}" type="presParOf" srcId="{03C8F5F4-7D1F-4D98-B2A7-63E062534DEB}" destId="{B3ADB7B3-C45F-4065-8F99-02F0FCCC7E7B}" srcOrd="5" destOrd="0" presId="urn:microsoft.com/office/officeart/2018/2/layout/IconCircleList"/>
    <dgm:cxn modelId="{EDA5703B-ABF1-4F38-A740-64603550F371}" type="presParOf" srcId="{03C8F5F4-7D1F-4D98-B2A7-63E062534DEB}" destId="{7578795B-DC95-418D-9DD9-6A22C80C4ABF}" srcOrd="6" destOrd="0" presId="urn:microsoft.com/office/officeart/2018/2/layout/IconCircleList"/>
    <dgm:cxn modelId="{FAF3CE74-D063-40AB-8127-6D4B4F0AE7D3}" type="presParOf" srcId="{7578795B-DC95-418D-9DD9-6A22C80C4ABF}" destId="{480AF464-09DB-4BFF-A769-596CFBD9C7BD}" srcOrd="0" destOrd="0" presId="urn:microsoft.com/office/officeart/2018/2/layout/IconCircleList"/>
    <dgm:cxn modelId="{B62DB4B0-C704-495F-A685-049170E5C3B4}" type="presParOf" srcId="{7578795B-DC95-418D-9DD9-6A22C80C4ABF}" destId="{171B6AFE-2CAB-44F4-8613-2075039F903B}" srcOrd="1" destOrd="0" presId="urn:microsoft.com/office/officeart/2018/2/layout/IconCircleList"/>
    <dgm:cxn modelId="{D5D107DC-0079-4FFB-A4BC-CDFDDFEEF437}" type="presParOf" srcId="{7578795B-DC95-418D-9DD9-6A22C80C4ABF}" destId="{517BBE18-3000-4408-B543-55477F0E5354}" srcOrd="2" destOrd="0" presId="urn:microsoft.com/office/officeart/2018/2/layout/IconCircleList"/>
    <dgm:cxn modelId="{230D2F33-0E5F-41F3-9756-87D48E54E3EF}" type="presParOf" srcId="{7578795B-DC95-418D-9DD9-6A22C80C4ABF}" destId="{80CB2D46-4221-45B7-B0DE-594705CEED3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EF463-41FE-4519-9C09-0257D9BAD84A}">
      <dsp:nvSpPr>
        <dsp:cNvPr id="0" name=""/>
        <dsp:cNvSpPr/>
      </dsp:nvSpPr>
      <dsp:spPr>
        <a:xfrm>
          <a:off x="172717" y="748023"/>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801C3713-7DC5-4BAD-855C-7C87D47F57CD}">
      <dsp:nvSpPr>
        <dsp:cNvPr id="0" name=""/>
        <dsp:cNvSpPr/>
      </dsp:nvSpPr>
      <dsp:spPr>
        <a:xfrm>
          <a:off x="5431372" y="973210"/>
          <a:ext cx="739945" cy="739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965CE-9DE6-4084-9458-D01E64BAC27E}">
      <dsp:nvSpPr>
        <dsp:cNvPr id="0" name=""/>
        <dsp:cNvSpPr/>
      </dsp:nvSpPr>
      <dsp:spPr>
        <a:xfrm>
          <a:off x="1644949" y="713845"/>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The project proposes 80 solar all-electric, three-story townhome-style condominiums, with the potential for 16 ADA accessible accessory dwelling units (ADUs). </a:t>
          </a:r>
        </a:p>
      </dsp:txBody>
      <dsp:txXfrm>
        <a:off x="1644949" y="713845"/>
        <a:ext cx="3007168" cy="1275768"/>
      </dsp:txXfrm>
    </dsp:sp>
    <dsp:sp modelId="{0652B791-C138-4AB7-A5C8-C2848E6B879D}">
      <dsp:nvSpPr>
        <dsp:cNvPr id="0" name=""/>
        <dsp:cNvSpPr/>
      </dsp:nvSpPr>
      <dsp:spPr>
        <a:xfrm>
          <a:off x="5176094" y="713845"/>
          <a:ext cx="1275768" cy="1275768"/>
        </a:xfrm>
        <a:prstGeom prst="ellipse">
          <a:avLst/>
        </a:prstGeom>
        <a:solidFill>
          <a:schemeClr val="bg1"/>
        </a:solidFill>
        <a:ln>
          <a:solidFill>
            <a:schemeClr val="bg1"/>
          </a:solidFill>
        </a:ln>
        <a:effectLst/>
      </dsp:spPr>
      <dsp:style>
        <a:lnRef idx="0">
          <a:scrgbClr r="0" g="0" b="0"/>
        </a:lnRef>
        <a:fillRef idx="1">
          <a:scrgbClr r="0" g="0" b="0"/>
        </a:fillRef>
        <a:effectRef idx="0">
          <a:scrgbClr r="0" g="0" b="0"/>
        </a:effectRef>
        <a:fontRef idx="minor"/>
      </dsp:style>
    </dsp:sp>
    <dsp:sp modelId="{100622CD-9F78-48C5-92FE-3667249545E2}">
      <dsp:nvSpPr>
        <dsp:cNvPr id="0" name=""/>
        <dsp:cNvSpPr/>
      </dsp:nvSpPr>
      <dsp:spPr>
        <a:xfrm>
          <a:off x="5444005" y="981756"/>
          <a:ext cx="739945" cy="7399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3A72F-8286-42A7-B0A7-C41E10159EF3}">
      <dsp:nvSpPr>
        <dsp:cNvPr id="0" name=""/>
        <dsp:cNvSpPr/>
      </dsp:nvSpPr>
      <dsp:spPr>
        <a:xfrm>
          <a:off x="6725241" y="713845"/>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Requires a conditional use permit for residential only within an Office Light Industrial zone, site development review, and vesting tentative tract map.</a:t>
          </a:r>
        </a:p>
      </dsp:txBody>
      <dsp:txXfrm>
        <a:off x="6725241" y="713845"/>
        <a:ext cx="3007168" cy="1275768"/>
      </dsp:txXfrm>
    </dsp:sp>
    <dsp:sp modelId="{80FAB4AE-331B-4887-B2C4-60D690E2EC66}">
      <dsp:nvSpPr>
        <dsp:cNvPr id="0" name=""/>
        <dsp:cNvSpPr/>
      </dsp:nvSpPr>
      <dsp:spPr>
        <a:xfrm>
          <a:off x="95801" y="2804636"/>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6D6D45C1-7CAC-4AD7-BB3C-A2F6E40B6C5A}">
      <dsp:nvSpPr>
        <dsp:cNvPr id="0" name=""/>
        <dsp:cNvSpPr/>
      </dsp:nvSpPr>
      <dsp:spPr>
        <a:xfrm>
          <a:off x="414991" y="3046908"/>
          <a:ext cx="739945" cy="7399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CDD56A-AC34-4CC6-86E4-174A80DBEDFD}">
      <dsp:nvSpPr>
        <dsp:cNvPr id="0" name=""/>
        <dsp:cNvSpPr/>
      </dsp:nvSpPr>
      <dsp:spPr>
        <a:xfrm>
          <a:off x="1644949" y="2804636"/>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The project applicant proposes the use of a State Density Bonus to allow for a waiver to increase the building height to three stories (6 ft above the max 30 ft height limit).</a:t>
          </a:r>
        </a:p>
      </dsp:txBody>
      <dsp:txXfrm>
        <a:off x="1644949" y="2804636"/>
        <a:ext cx="3007168" cy="1275768"/>
      </dsp:txXfrm>
    </dsp:sp>
    <dsp:sp modelId="{480AF464-09DB-4BFF-A769-596CFBD9C7BD}">
      <dsp:nvSpPr>
        <dsp:cNvPr id="0" name=""/>
        <dsp:cNvSpPr/>
      </dsp:nvSpPr>
      <dsp:spPr>
        <a:xfrm>
          <a:off x="5176094" y="2804636"/>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171B6AFE-2CAB-44F4-8613-2075039F903B}">
      <dsp:nvSpPr>
        <dsp:cNvPr id="0" name=""/>
        <dsp:cNvSpPr/>
      </dsp:nvSpPr>
      <dsp:spPr>
        <a:xfrm>
          <a:off x="5426912" y="3055454"/>
          <a:ext cx="739945" cy="7399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B2D46-4221-45B7-B0DE-594705CEED3C}">
      <dsp:nvSpPr>
        <dsp:cNvPr id="0" name=""/>
        <dsp:cNvSpPr/>
      </dsp:nvSpPr>
      <dsp:spPr>
        <a:xfrm>
          <a:off x="6725241" y="2804636"/>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A new, enhanced 6’ wide pedestrian pathway is proposed to connect the </a:t>
          </a:r>
          <a:r>
            <a:rPr lang="en-US" sz="1800" b="0" kern="1200">
              <a:solidFill>
                <a:schemeClr val="bg1"/>
              </a:solidFill>
            </a:rPr>
            <a:t>West County Trail </a:t>
          </a:r>
          <a:r>
            <a:rPr lang="en-US" sz="1800" b="0" kern="1200" dirty="0">
              <a:solidFill>
                <a:schemeClr val="bg1"/>
              </a:solidFill>
            </a:rPr>
            <a:t>out to </a:t>
          </a:r>
          <a:r>
            <a:rPr lang="en-US" sz="1800" b="0" kern="1200" dirty="0" err="1">
              <a:solidFill>
                <a:schemeClr val="bg1"/>
              </a:solidFill>
            </a:rPr>
            <a:t>Gravenstein</a:t>
          </a:r>
          <a:r>
            <a:rPr lang="en-US" sz="1800" b="0" kern="1200" dirty="0">
              <a:solidFill>
                <a:schemeClr val="bg1"/>
              </a:solidFill>
            </a:rPr>
            <a:t> Highway on the south border of the site. </a:t>
          </a:r>
        </a:p>
      </dsp:txBody>
      <dsp:txXfrm>
        <a:off x="6725241" y="2804636"/>
        <a:ext cx="3007168" cy="1275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EF463-41FE-4519-9C09-0257D9BAD84A}">
      <dsp:nvSpPr>
        <dsp:cNvPr id="0" name=""/>
        <dsp:cNvSpPr/>
      </dsp:nvSpPr>
      <dsp:spPr>
        <a:xfrm>
          <a:off x="172717" y="748023"/>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801C3713-7DC5-4BAD-855C-7C87D47F57CD}">
      <dsp:nvSpPr>
        <dsp:cNvPr id="0" name=""/>
        <dsp:cNvSpPr/>
      </dsp:nvSpPr>
      <dsp:spPr>
        <a:xfrm>
          <a:off x="5431372" y="973210"/>
          <a:ext cx="739945" cy="739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965CE-9DE6-4084-9458-D01E64BAC27E}">
      <dsp:nvSpPr>
        <dsp:cNvPr id="0" name=""/>
        <dsp:cNvSpPr/>
      </dsp:nvSpPr>
      <dsp:spPr>
        <a:xfrm>
          <a:off x="1644949" y="713845"/>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Require the removal of 21 trees while preserving the remaining 111 trees primarily along the perimeter of the site.</a:t>
          </a:r>
        </a:p>
      </dsp:txBody>
      <dsp:txXfrm>
        <a:off x="1644949" y="713845"/>
        <a:ext cx="3007168" cy="1275768"/>
      </dsp:txXfrm>
    </dsp:sp>
    <dsp:sp modelId="{0652B791-C138-4AB7-A5C8-C2848E6B879D}">
      <dsp:nvSpPr>
        <dsp:cNvPr id="0" name=""/>
        <dsp:cNvSpPr/>
      </dsp:nvSpPr>
      <dsp:spPr>
        <a:xfrm>
          <a:off x="5176094" y="713845"/>
          <a:ext cx="1275768" cy="1275768"/>
        </a:xfrm>
        <a:prstGeom prst="ellipse">
          <a:avLst/>
        </a:prstGeom>
        <a:solidFill>
          <a:schemeClr val="bg1"/>
        </a:solidFill>
        <a:ln>
          <a:solidFill>
            <a:schemeClr val="bg1"/>
          </a:solidFill>
        </a:ln>
        <a:effectLst/>
      </dsp:spPr>
      <dsp:style>
        <a:lnRef idx="0">
          <a:scrgbClr r="0" g="0" b="0"/>
        </a:lnRef>
        <a:fillRef idx="1">
          <a:scrgbClr r="0" g="0" b="0"/>
        </a:fillRef>
        <a:effectRef idx="0">
          <a:scrgbClr r="0" g="0" b="0"/>
        </a:effectRef>
        <a:fontRef idx="minor"/>
      </dsp:style>
    </dsp:sp>
    <dsp:sp modelId="{100622CD-9F78-48C5-92FE-3667249545E2}">
      <dsp:nvSpPr>
        <dsp:cNvPr id="0" name=""/>
        <dsp:cNvSpPr/>
      </dsp:nvSpPr>
      <dsp:spPr>
        <a:xfrm>
          <a:off x="5444005" y="981756"/>
          <a:ext cx="739945" cy="7399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3A72F-8286-42A7-B0A7-C41E10159EF3}">
      <dsp:nvSpPr>
        <dsp:cNvPr id="0" name=""/>
        <dsp:cNvSpPr/>
      </dsp:nvSpPr>
      <dsp:spPr>
        <a:xfrm>
          <a:off x="6725241" y="713845"/>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Includes a total of 160 parking spaces in garages and 58 surface spaces across the site.</a:t>
          </a:r>
        </a:p>
      </dsp:txBody>
      <dsp:txXfrm>
        <a:off x="6725241" y="713845"/>
        <a:ext cx="3007168" cy="1275768"/>
      </dsp:txXfrm>
    </dsp:sp>
    <dsp:sp modelId="{80FAB4AE-331B-4887-B2C4-60D690E2EC66}">
      <dsp:nvSpPr>
        <dsp:cNvPr id="0" name=""/>
        <dsp:cNvSpPr/>
      </dsp:nvSpPr>
      <dsp:spPr>
        <a:xfrm>
          <a:off x="95801" y="2804636"/>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6D6D45C1-7CAC-4AD7-BB3C-A2F6E40B6C5A}">
      <dsp:nvSpPr>
        <dsp:cNvPr id="0" name=""/>
        <dsp:cNvSpPr/>
      </dsp:nvSpPr>
      <dsp:spPr>
        <a:xfrm>
          <a:off x="337489" y="3046908"/>
          <a:ext cx="739945" cy="7399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CDD56A-AC34-4CC6-86E4-174A80DBEDFD}">
      <dsp:nvSpPr>
        <dsp:cNvPr id="0" name=""/>
        <dsp:cNvSpPr/>
      </dsp:nvSpPr>
      <dsp:spPr>
        <a:xfrm>
          <a:off x="1644949" y="2804636"/>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solidFill>
                <a:schemeClr val="bg1"/>
              </a:solidFill>
            </a:rPr>
            <a:t>Proposed landscaping would include new plantings throughout the open spaces, along drive aisles, roadways, and streets, and surrounding the proposed buildings. </a:t>
          </a:r>
        </a:p>
      </dsp:txBody>
      <dsp:txXfrm>
        <a:off x="1644949" y="2804636"/>
        <a:ext cx="3007168" cy="1275768"/>
      </dsp:txXfrm>
    </dsp:sp>
    <dsp:sp modelId="{480AF464-09DB-4BFF-A769-596CFBD9C7BD}">
      <dsp:nvSpPr>
        <dsp:cNvPr id="0" name=""/>
        <dsp:cNvSpPr/>
      </dsp:nvSpPr>
      <dsp:spPr>
        <a:xfrm>
          <a:off x="5176094" y="2804636"/>
          <a:ext cx="1275768" cy="1275768"/>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171B6AFE-2CAB-44F4-8613-2075039F903B}">
      <dsp:nvSpPr>
        <dsp:cNvPr id="0" name=""/>
        <dsp:cNvSpPr/>
      </dsp:nvSpPr>
      <dsp:spPr>
        <a:xfrm>
          <a:off x="5426912" y="3055454"/>
          <a:ext cx="739945" cy="73994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B2D46-4221-45B7-B0DE-594705CEED3C}">
      <dsp:nvSpPr>
        <dsp:cNvPr id="0" name=""/>
        <dsp:cNvSpPr/>
      </dsp:nvSpPr>
      <dsp:spPr>
        <a:xfrm>
          <a:off x="6725241" y="2804636"/>
          <a:ext cx="3007168" cy="1275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800" b="0" kern="1200" dirty="0">
              <a:solidFill>
                <a:prstClr val="white"/>
              </a:solidFill>
              <a:latin typeface="Calibri Light" panose="020F0302020204030204"/>
              <a:ea typeface="+mn-ea"/>
              <a:cs typeface="+mn-cs"/>
            </a:rPr>
            <a:t>Other amenities, including gardens, active and passive seating areas, children’s play areas, and a meditation hammock garden are also proposed.</a:t>
          </a:r>
        </a:p>
      </dsp:txBody>
      <dsp:txXfrm>
        <a:off x="6725241" y="2804636"/>
        <a:ext cx="3007168" cy="127576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76F18-6E1C-4ACA-BB92-EE2424C62569}"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DD2ED-C7EB-44AF-92EA-BB112A302F45}" type="slidenum">
              <a:rPr lang="en-US" smtClean="0"/>
              <a:t>‹#›</a:t>
            </a:fld>
            <a:endParaRPr lang="en-US"/>
          </a:p>
        </p:txBody>
      </p:sp>
    </p:spTree>
    <p:extLst>
      <p:ext uri="{BB962C8B-B14F-4D97-AF65-F5344CB8AC3E}">
        <p14:creationId xmlns:p14="http://schemas.microsoft.com/office/powerpoint/2010/main" val="204739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DD2ED-C7EB-44AF-92EA-BB112A302F45}" type="slidenum">
              <a:rPr lang="en-US" smtClean="0"/>
              <a:t>1</a:t>
            </a:fld>
            <a:endParaRPr lang="en-US"/>
          </a:p>
        </p:txBody>
      </p:sp>
    </p:spTree>
    <p:extLst>
      <p:ext uri="{BB962C8B-B14F-4D97-AF65-F5344CB8AC3E}">
        <p14:creationId xmlns:p14="http://schemas.microsoft.com/office/powerpoint/2010/main" val="207220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300"/>
              </a:spcBef>
              <a:spcAft>
                <a:spcPts val="300"/>
              </a:spcAft>
              <a:buClr>
                <a:srgbClr val="000000"/>
              </a:buClr>
              <a:buFont typeface="Wingdings" panose="05000000000000000000" pitchFamily="2" charset="2"/>
              <a:buNone/>
            </a:pPr>
            <a:r>
              <a:rPr lang="en-US" sz="1800" u="none" strike="noStrike" kern="0" spc="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Katie</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CEQA requires an analysis of 20 separate issue areas, which are listed on this slide</a:t>
            </a:r>
          </a:p>
          <a:p>
            <a:pPr marL="0" marR="0" lvl="0" indent="0" fontAlgn="base">
              <a:spcBef>
                <a:spcPts val="300"/>
              </a:spcBef>
              <a:spcAft>
                <a:spcPts val="300"/>
              </a:spcAft>
              <a:buClr>
                <a:srgbClr val="000000"/>
              </a:buClr>
              <a:buFont typeface="Arial" panose="020B0604020202020204" pitchFamily="34" charset="0"/>
              <a:buNone/>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The issue areas we intend to analyze in detail in the EIR include all the resources shown above</a:t>
            </a:r>
          </a:p>
        </p:txBody>
      </p:sp>
      <p:sp>
        <p:nvSpPr>
          <p:cNvPr id="4" name="Slide Number Placeholder 3"/>
          <p:cNvSpPr>
            <a:spLocks noGrp="1"/>
          </p:cNvSpPr>
          <p:nvPr>
            <p:ph type="sldNum" sz="quarter" idx="5"/>
          </p:nvPr>
        </p:nvSpPr>
        <p:spPr/>
        <p:txBody>
          <a:bodyPr/>
          <a:lstStyle/>
          <a:p>
            <a:fld id="{2C99762A-E5BD-4061-82B7-690F5069E778}" type="slidenum">
              <a:rPr lang="en-US" smtClean="0"/>
              <a:t>10</a:t>
            </a:fld>
            <a:endParaRPr lang="en-US"/>
          </a:p>
        </p:txBody>
      </p:sp>
    </p:spTree>
    <p:extLst>
      <p:ext uri="{BB962C8B-B14F-4D97-AF65-F5344CB8AC3E}">
        <p14:creationId xmlns:p14="http://schemas.microsoft.com/office/powerpoint/2010/main" val="323645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dirty="0"/>
          </a:p>
          <a:p>
            <a:pPr marL="171450" indent="-171450">
              <a:buFont typeface="Arial" panose="020B0604020202020204" pitchFamily="34" charset="0"/>
              <a:buChar char="•"/>
            </a:pPr>
            <a:r>
              <a:rPr lang="en-US" dirty="0"/>
              <a:t>Once the Draft EIR is available, it will follow the structure shown here – there will be an introduction and exec summary, which is a great place to look to get a snapshot of the issue areas, impacts, and mitigation measures required.</a:t>
            </a:r>
          </a:p>
          <a:p>
            <a:pPr marL="171450" indent="-171450">
              <a:buFont typeface="Arial" panose="020B0604020202020204" pitchFamily="34" charset="0"/>
              <a:buChar char="•"/>
            </a:pPr>
            <a:r>
              <a:rPr lang="en-US" dirty="0"/>
              <a:t>There will be a detailed description of the project.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“meat” of the EIR will be the environmental impact analysis. For each of the issue areas I just mentioned, we will have a stand alone chapter that includes a setting section – laying out the physical environmental and regulations relevant to that issue, an analysis of project impacts, and identification of mitigation measures where required. Need to look at this section for detail not found in the 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Another key section of the EIR is the alternatives chapter, which will include a required no project alternative and other “build” alternatives intended to reduce or eliminate significant effects of the project, while still achieving most of the basic project objectives.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Other CEQA required sections, such as significant irreversible effects and growth inducement will also be covered.</a:t>
            </a:r>
          </a:p>
        </p:txBody>
      </p:sp>
      <p:sp>
        <p:nvSpPr>
          <p:cNvPr id="4" name="Slide Number Placeholder 3"/>
          <p:cNvSpPr>
            <a:spLocks noGrp="1"/>
          </p:cNvSpPr>
          <p:nvPr>
            <p:ph type="sldNum" sz="quarter" idx="5"/>
          </p:nvPr>
        </p:nvSpPr>
        <p:spPr/>
        <p:txBody>
          <a:bodyPr/>
          <a:lstStyle/>
          <a:p>
            <a:fld id="{2C99762A-E5BD-4061-82B7-690F5069E778}" type="slidenum">
              <a:rPr lang="en-US" smtClean="0"/>
              <a:t>11</a:t>
            </a:fld>
            <a:endParaRPr lang="en-US"/>
          </a:p>
        </p:txBody>
      </p:sp>
    </p:spTree>
    <p:extLst>
      <p:ext uri="{BB962C8B-B14F-4D97-AF65-F5344CB8AC3E}">
        <p14:creationId xmlns:p14="http://schemas.microsoft.com/office/powerpoint/2010/main" val="329243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So again, we are at the beginning of this process and just embarking on this analysis. What we want from the public is input on the scope of the document – again, if there’s a key environmental issue you think should be considered, or an alternative or mitigation measure you’d like to see included. Please provide that information now. </a:t>
            </a:r>
          </a:p>
          <a:p>
            <a:endParaRPr lang="en-US" dirty="0"/>
          </a:p>
          <a:p>
            <a:r>
              <a:rPr lang="en-US" dirty="0"/>
              <a:t>Comments due by Monday, August 7. Two ways to submit written comments: snail mail or email. Information shown here.</a:t>
            </a:r>
          </a:p>
          <a:p>
            <a:r>
              <a:rPr lang="en-US" dirty="0"/>
              <a:t>Third option is to provide verbal comments now – we will take detailed notes and we are also recording. So this will be captured in the record and taken into consideration the same way as verbal.</a:t>
            </a:r>
          </a:p>
          <a:p>
            <a:endParaRPr lang="en-US" dirty="0"/>
          </a:p>
          <a:p>
            <a:r>
              <a:rPr lang="en-US" dirty="0"/>
              <a:t>If over 10 people, limit speaking length to 3 minutes each.</a:t>
            </a:r>
          </a:p>
        </p:txBody>
      </p:sp>
      <p:sp>
        <p:nvSpPr>
          <p:cNvPr id="4" name="Slide Number Placeholder 3"/>
          <p:cNvSpPr>
            <a:spLocks noGrp="1"/>
          </p:cNvSpPr>
          <p:nvPr>
            <p:ph type="sldNum" sz="quarter" idx="5"/>
          </p:nvPr>
        </p:nvSpPr>
        <p:spPr/>
        <p:txBody>
          <a:bodyPr/>
          <a:lstStyle/>
          <a:p>
            <a:fld id="{2C99762A-E5BD-4061-82B7-690F5069E778}" type="slidenum">
              <a:rPr lang="en-US" smtClean="0"/>
              <a:t>12</a:t>
            </a:fld>
            <a:endParaRPr lang="en-US"/>
          </a:p>
        </p:txBody>
      </p:sp>
    </p:spTree>
    <p:extLst>
      <p:ext uri="{BB962C8B-B14F-4D97-AF65-F5344CB8AC3E}">
        <p14:creationId xmlns:p14="http://schemas.microsoft.com/office/powerpoint/2010/main" val="215672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hand – 3-minute limit only if over 10 people in attendance (besides staff)</a:t>
            </a:r>
          </a:p>
          <a:p>
            <a:endParaRPr lang="en-US" dirty="0"/>
          </a:p>
        </p:txBody>
      </p:sp>
      <p:sp>
        <p:nvSpPr>
          <p:cNvPr id="4" name="Slide Number Placeholder 3"/>
          <p:cNvSpPr>
            <a:spLocks noGrp="1"/>
          </p:cNvSpPr>
          <p:nvPr>
            <p:ph type="sldNum" sz="quarter" idx="5"/>
          </p:nvPr>
        </p:nvSpPr>
        <p:spPr/>
        <p:txBody>
          <a:bodyPr/>
          <a:lstStyle/>
          <a:p>
            <a:fld id="{87ADD2ED-C7EB-44AF-92EA-BB112A302F45}" type="slidenum">
              <a:rPr lang="en-US" smtClean="0"/>
              <a:t>13</a:t>
            </a:fld>
            <a:endParaRPr lang="en-US"/>
          </a:p>
        </p:txBody>
      </p:sp>
    </p:spTree>
    <p:extLst>
      <p:ext uri="{BB962C8B-B14F-4D97-AF65-F5344CB8AC3E}">
        <p14:creationId xmlns:p14="http://schemas.microsoft.com/office/powerpoint/2010/main" val="31202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2C99762A-E5BD-4061-82B7-690F5069E778}" type="slidenum">
              <a:rPr lang="en-US" smtClean="0"/>
              <a:t>2</a:t>
            </a:fld>
            <a:endParaRPr lang="en-US"/>
          </a:p>
        </p:txBody>
      </p:sp>
    </p:spTree>
    <p:extLst>
      <p:ext uri="{BB962C8B-B14F-4D97-AF65-F5344CB8AC3E}">
        <p14:creationId xmlns:p14="http://schemas.microsoft.com/office/powerpoint/2010/main" val="42035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87ADD2ED-C7EB-44AF-92EA-BB112A302F45}" type="slidenum">
              <a:rPr lang="en-US" smtClean="0"/>
              <a:t>3</a:t>
            </a:fld>
            <a:endParaRPr lang="en-US"/>
          </a:p>
        </p:txBody>
      </p:sp>
    </p:spTree>
    <p:extLst>
      <p:ext uri="{BB962C8B-B14F-4D97-AF65-F5344CB8AC3E}">
        <p14:creationId xmlns:p14="http://schemas.microsoft.com/office/powerpoint/2010/main" val="182447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87ADD2ED-C7EB-44AF-92EA-BB112A302F45}" type="slidenum">
              <a:rPr lang="en-US" smtClean="0"/>
              <a:t>4</a:t>
            </a:fld>
            <a:endParaRPr lang="en-US"/>
          </a:p>
        </p:txBody>
      </p:sp>
    </p:spTree>
    <p:extLst>
      <p:ext uri="{BB962C8B-B14F-4D97-AF65-F5344CB8AC3E}">
        <p14:creationId xmlns:p14="http://schemas.microsoft.com/office/powerpoint/2010/main" val="201757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87ADD2ED-C7EB-44AF-92EA-BB112A302F45}" type="slidenum">
              <a:rPr lang="en-US" smtClean="0"/>
              <a:t>5</a:t>
            </a:fld>
            <a:endParaRPr lang="en-US"/>
          </a:p>
        </p:txBody>
      </p:sp>
    </p:spTree>
    <p:extLst>
      <p:ext uri="{BB962C8B-B14F-4D97-AF65-F5344CB8AC3E}">
        <p14:creationId xmlns:p14="http://schemas.microsoft.com/office/powerpoint/2010/main" val="133546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87ADD2ED-C7EB-44AF-92EA-BB112A302F45}" type="slidenum">
              <a:rPr lang="en-US" smtClean="0"/>
              <a:t>6</a:t>
            </a:fld>
            <a:endParaRPr lang="en-US"/>
          </a:p>
        </p:txBody>
      </p:sp>
    </p:spTree>
    <p:extLst>
      <p:ext uri="{BB962C8B-B14F-4D97-AF65-F5344CB8AC3E}">
        <p14:creationId xmlns:p14="http://schemas.microsoft.com/office/powerpoint/2010/main" val="223753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dirty="0"/>
          </a:p>
          <a:p>
            <a:r>
              <a:rPr lang="en-US" dirty="0"/>
              <a:t>Thanks John. As mentioned earlier, my name is Katie and I’m overseeing the environmental review of this project. So I’m going to go over some background about this environmental review process, explain the purpose behind this particular meeting, and briefly outline the anticipated scope of the document. </a:t>
            </a:r>
          </a:p>
          <a:p>
            <a:endParaRPr lang="en-US" dirty="0"/>
          </a:p>
          <a:p>
            <a:r>
              <a:rPr lang="en-US" dirty="0"/>
              <a:t>The reason we are doing this analysis is because of the California Environmental Quality Act, or CEQA. CEQA was passed in 1970 and is at its core all about public disclosure and input – it requires that we analyze the environmental impacts of a project and take those into consideration before making a decision on a project. We do that through preparing environmental review documents, including Environmental Impact Reports, or EIRs. Which is what we are doing here. </a:t>
            </a:r>
          </a:p>
          <a:p>
            <a:endParaRPr lang="en-US" dirty="0"/>
          </a:p>
          <a:p>
            <a:r>
              <a:rPr lang="en-US" dirty="0"/>
              <a:t>In addition to simply disclosing the anticipated environmental impacts, CEQA also requires that we seek to minimize, reduce or avoid those impacts through what are called mitigation measures.</a:t>
            </a:r>
          </a:p>
          <a:p>
            <a:r>
              <a:rPr lang="en-US" dirty="0"/>
              <a:t>We also prepare and adopt a mitigation monitoring and reporting program, which typically takes the form of a detailed table of requirements and who is responsible for seeing them out.</a:t>
            </a:r>
          </a:p>
        </p:txBody>
      </p:sp>
      <p:sp>
        <p:nvSpPr>
          <p:cNvPr id="4" name="Slide Number Placeholder 3"/>
          <p:cNvSpPr>
            <a:spLocks noGrp="1"/>
          </p:cNvSpPr>
          <p:nvPr>
            <p:ph type="sldNum" sz="quarter" idx="5"/>
          </p:nvPr>
        </p:nvSpPr>
        <p:spPr/>
        <p:txBody>
          <a:bodyPr/>
          <a:lstStyle/>
          <a:p>
            <a:fld id="{2C99762A-E5BD-4061-82B7-690F5069E778}" type="slidenum">
              <a:rPr lang="en-US" smtClean="0"/>
              <a:t>7</a:t>
            </a:fld>
            <a:endParaRPr lang="en-US"/>
          </a:p>
        </p:txBody>
      </p:sp>
    </p:spTree>
    <p:extLst>
      <p:ext uri="{BB962C8B-B14F-4D97-AF65-F5344CB8AC3E}">
        <p14:creationId xmlns:p14="http://schemas.microsoft.com/office/powerpoint/2010/main" val="358608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300"/>
              </a:spcBef>
              <a:spcAft>
                <a:spcPts val="300"/>
              </a:spcAft>
              <a:buClr>
                <a:srgbClr val="000000"/>
              </a:buClr>
              <a:buFont typeface="Wingdings" panose="05000000000000000000" pitchFamily="2" charset="2"/>
              <a:buNone/>
            </a:pPr>
            <a:r>
              <a:rPr lang="en-US" sz="1800" u="none" strike="noStrike" kern="0" spc="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Katie</a:t>
            </a:r>
          </a:p>
          <a:p>
            <a:pPr marL="0" marR="0" lvl="0" indent="0" fontAlgn="base">
              <a:spcBef>
                <a:spcPts val="300"/>
              </a:spcBef>
              <a:spcAft>
                <a:spcPts val="300"/>
              </a:spcAft>
              <a:buClr>
                <a:srgbClr val="000000"/>
              </a:buClr>
              <a:buFont typeface="Wingdings" panose="05000000000000000000" pitchFamily="2" charset="2"/>
              <a:buNone/>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This slide provides an overview of the CEQA review process for an Environmental Impact Report</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The first step is the circulation of a Notice of Preparation during which time the Lead Agency (in this case the City) solicits input on the </a:t>
            </a:r>
            <a:r>
              <a:rPr lang="en-US" sz="1800" u="sng"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content</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of the Draft EIR</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The Notice of Preparation for this project was published on July 6, 2023</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We are currently on this initial step, and the purpose of this meeting is to collect comments on the EIR content</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Next, a Draft EIR will be prepared, and then published</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During the 45-day Draft EIR review period, comments on the </a:t>
            </a:r>
            <a:r>
              <a:rPr lang="en-US" sz="1800" u="sng"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adequacy</a:t>
            </a: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 of the Draft EIR are solicited</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Following completion of the Draft EIR circulation period, a Final EIR is prepared, including responses to comments on the Draft EIR, errata noting any changes to the Draft EIR, and a mitigation monitoring program</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The Final EIR is then published, at which time Responsible Agencies will consider the Final EIR</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Finally, the Lead Agency makes a decision on the project</a:t>
            </a:r>
          </a:p>
        </p:txBody>
      </p:sp>
      <p:sp>
        <p:nvSpPr>
          <p:cNvPr id="4" name="Slide Number Placeholder 3"/>
          <p:cNvSpPr>
            <a:spLocks noGrp="1"/>
          </p:cNvSpPr>
          <p:nvPr>
            <p:ph type="sldNum" sz="quarter" idx="5"/>
          </p:nvPr>
        </p:nvSpPr>
        <p:spPr/>
        <p:txBody>
          <a:bodyPr/>
          <a:lstStyle/>
          <a:p>
            <a:fld id="{2C99762A-E5BD-4061-82B7-690F5069E778}" type="slidenum">
              <a:rPr lang="en-US" smtClean="0"/>
              <a:t>8</a:t>
            </a:fld>
            <a:endParaRPr lang="en-US"/>
          </a:p>
        </p:txBody>
      </p:sp>
    </p:spTree>
    <p:extLst>
      <p:ext uri="{BB962C8B-B14F-4D97-AF65-F5344CB8AC3E}">
        <p14:creationId xmlns:p14="http://schemas.microsoft.com/office/powerpoint/2010/main" val="246833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300"/>
              </a:spcBef>
              <a:spcAft>
                <a:spcPts val="300"/>
              </a:spcAft>
              <a:buClr>
                <a:srgbClr val="000000"/>
              </a:buClr>
              <a:buFont typeface="Wingdings" panose="05000000000000000000" pitchFamily="2" charset="2"/>
              <a:buNone/>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Katie</a:t>
            </a:r>
          </a:p>
          <a:p>
            <a:pPr marL="0" marR="0" lvl="0" indent="0" fontAlgn="base">
              <a:spcBef>
                <a:spcPts val="300"/>
              </a:spcBef>
              <a:spcAft>
                <a:spcPts val="300"/>
              </a:spcAft>
              <a:buClr>
                <a:srgbClr val="000000"/>
              </a:buClr>
              <a:buFont typeface="Wingdings" panose="05000000000000000000" pitchFamily="2" charset="2"/>
              <a:buNone/>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We are here today to receive scoping comments </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Scoping invites public input on the environmental analysis that will be conducted</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Scoping comments can suggest topic areas to address, identify issues of concern, suggest potential alternatives to the project, and/or propose mitigation measures</a:t>
            </a:r>
          </a:p>
          <a:p>
            <a:pPr marL="285750" marR="0" lvl="0" indent="-285750" algn="l" defTabSz="914400" rtl="0" eaLnBrk="1" fontAlgn="base" latinLnBrk="0" hangingPunct="1">
              <a:lnSpc>
                <a:spcPct val="100000"/>
              </a:lnSpc>
              <a:spcBef>
                <a:spcPts val="300"/>
              </a:spcBef>
              <a:spcAft>
                <a:spcPts val="300"/>
              </a:spcAft>
              <a:buClr>
                <a:srgbClr val="000000"/>
              </a:buClr>
              <a:buSzTx/>
              <a:buFont typeface="Arial" panose="020B0604020202020204" pitchFamily="34" charset="0"/>
              <a:buChar char="•"/>
              <a:tabLst/>
              <a:defRP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ts val="300"/>
              </a:spcBef>
              <a:spcAft>
                <a:spcPts val="300"/>
              </a:spcAft>
              <a:buClr>
                <a:srgbClr val="000000"/>
              </a:buClr>
              <a:buSzTx/>
              <a:buFont typeface="Arial" panose="020B0604020202020204" pitchFamily="34" charset="0"/>
              <a:buChar char="•"/>
              <a:tabLst/>
              <a:defRP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We will not be recording scoping comments verbatim today; instead, comments will be summarized</a:t>
            </a:r>
          </a:p>
          <a:p>
            <a:pPr marL="285750" marR="0" lvl="0" indent="-285750" fontAlgn="base">
              <a:spcBef>
                <a:spcPts val="300"/>
              </a:spcBef>
              <a:spcAft>
                <a:spcPts val="300"/>
              </a:spcAft>
              <a:buClr>
                <a:srgbClr val="000000"/>
              </a:buClr>
              <a:buFont typeface="Arial" panose="020B0604020202020204" pitchFamily="34" charset="0"/>
              <a:buChar char="•"/>
            </a:pPr>
            <a:endPar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base">
              <a:spcBef>
                <a:spcPts val="300"/>
              </a:spcBef>
              <a:spcAft>
                <a:spcPts val="300"/>
              </a:spcAft>
              <a:buClr>
                <a:srgbClr val="000000"/>
              </a:buClr>
              <a:buFont typeface="Arial" panose="020B0604020202020204" pitchFamily="34" charset="0"/>
              <a:buChar char="•"/>
            </a:pPr>
            <a:r>
              <a:rPr lang="en-US" sz="1800"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Times New Roman" panose="02020603050405020304" pitchFamily="18" charset="0"/>
              </a:rPr>
              <a:t>If you would like to provide detailed comments, we encourage you to do so in writing</a:t>
            </a:r>
          </a:p>
        </p:txBody>
      </p:sp>
      <p:sp>
        <p:nvSpPr>
          <p:cNvPr id="4" name="Slide Number Placeholder 3"/>
          <p:cNvSpPr>
            <a:spLocks noGrp="1"/>
          </p:cNvSpPr>
          <p:nvPr>
            <p:ph type="sldNum" sz="quarter" idx="5"/>
          </p:nvPr>
        </p:nvSpPr>
        <p:spPr/>
        <p:txBody>
          <a:bodyPr/>
          <a:lstStyle/>
          <a:p>
            <a:fld id="{2C99762A-E5BD-4061-82B7-690F5069E778}" type="slidenum">
              <a:rPr lang="en-US" smtClean="0"/>
              <a:t>9</a:t>
            </a:fld>
            <a:endParaRPr lang="en-US"/>
          </a:p>
        </p:txBody>
      </p:sp>
    </p:spTree>
    <p:extLst>
      <p:ext uri="{BB962C8B-B14F-4D97-AF65-F5344CB8AC3E}">
        <p14:creationId xmlns:p14="http://schemas.microsoft.com/office/powerpoint/2010/main" val="318754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FA02CF5-6003-472B-A5FB-9D5C7BF403B1}" type="datetimeFigureOut">
              <a:rPr lang="en-US" smtClean="0"/>
              <a:t>7/17/2023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25E422-A397-440D-AE51-ED1BDE9029A6}" type="slidenum">
              <a:rPr lang="en-US" smtClean="0"/>
              <a:t>‹#›</a:t>
            </a:fld>
            <a:endParaRPr lang="en-US"/>
          </a:p>
        </p:txBody>
      </p:sp>
    </p:spTree>
    <p:extLst>
      <p:ext uri="{BB962C8B-B14F-4D97-AF65-F5344CB8AC3E}">
        <p14:creationId xmlns:p14="http://schemas.microsoft.com/office/powerpoint/2010/main" val="44830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2CF5-6003-472B-A5FB-9D5C7BF403B1}"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14184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2CF5-6003-472B-A5FB-9D5C7BF403B1}"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1947967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4C08-442C-4EBB-8884-554117AB29C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41EED96-AC9D-42E5-A155-9D972053D632}"/>
              </a:ext>
            </a:extLst>
          </p:cNvPr>
          <p:cNvSpPr>
            <a:spLocks noGrp="1"/>
          </p:cNvSpPr>
          <p:nvPr>
            <p:ph type="dt" sz="half" idx="10"/>
          </p:nvPr>
        </p:nvSpPr>
        <p:spPr/>
        <p:txBody>
          <a:bodyPr/>
          <a:lstStyle/>
          <a:p>
            <a:fld id="{3C79441A-62B0-4846-91E1-080A32A3863D}" type="datetime1">
              <a:rPr lang="en-US" smtClean="0"/>
              <a:t>7/17/2023</a:t>
            </a:fld>
            <a:endParaRPr lang="en-US" dirty="0"/>
          </a:p>
        </p:txBody>
      </p:sp>
      <p:sp>
        <p:nvSpPr>
          <p:cNvPr id="4" name="Footer Placeholder 3">
            <a:extLst>
              <a:ext uri="{FF2B5EF4-FFF2-40B4-BE49-F238E27FC236}">
                <a16:creationId xmlns:a16="http://schemas.microsoft.com/office/drawing/2014/main" id="{066690FD-AB30-4C39-85E9-1941AAABC97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F457308-16C4-495B-ADD2-2A802D109A4D}"/>
              </a:ext>
            </a:extLst>
          </p:cNvPr>
          <p:cNvSpPr>
            <a:spLocks noGrp="1"/>
          </p:cNvSpPr>
          <p:nvPr>
            <p:ph type="sldNum" sz="quarter" idx="12"/>
          </p:nvPr>
        </p:nvSpPr>
        <p:spPr/>
        <p:txBody>
          <a:bodyPr/>
          <a:lstStyle/>
          <a:p>
            <a:fld id="{C1858806-A1AF-4656-A8CB-7715E5E3E424}" type="slidenum">
              <a:rPr lang="en-US" smtClean="0"/>
              <a:pPr/>
              <a:t>‹#›</a:t>
            </a:fld>
            <a:endParaRPr lang="en-US" dirty="0"/>
          </a:p>
        </p:txBody>
      </p:sp>
    </p:spTree>
    <p:extLst>
      <p:ext uri="{BB962C8B-B14F-4D97-AF65-F5344CB8AC3E}">
        <p14:creationId xmlns:p14="http://schemas.microsoft.com/office/powerpoint/2010/main" val="52461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A02CF5-6003-472B-A5FB-9D5C7BF403B1}"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323147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A02CF5-6003-472B-A5FB-9D5C7BF403B1}"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212836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A02CF5-6003-472B-A5FB-9D5C7BF403B1}"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232176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A02CF5-6003-472B-A5FB-9D5C7BF403B1}"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376836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A02CF5-6003-472B-A5FB-9D5C7BF403B1}"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126955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02CF5-6003-472B-A5FB-9D5C7BF403B1}"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5E422-A397-440D-AE51-ED1BDE9029A6}" type="slidenum">
              <a:rPr lang="en-US" smtClean="0"/>
              <a:t>‹#›</a:t>
            </a:fld>
            <a:endParaRPr lang="en-US"/>
          </a:p>
        </p:txBody>
      </p:sp>
    </p:spTree>
    <p:extLst>
      <p:ext uri="{BB962C8B-B14F-4D97-AF65-F5344CB8AC3E}">
        <p14:creationId xmlns:p14="http://schemas.microsoft.com/office/powerpoint/2010/main" val="318925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FA02CF5-6003-472B-A5FB-9D5C7BF403B1}"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25E422-A397-440D-AE51-ED1BDE9029A6}" type="slidenum">
              <a:rPr lang="en-US" smtClean="0"/>
              <a:t>‹#›</a:t>
            </a:fld>
            <a:endParaRPr lang="en-US"/>
          </a:p>
        </p:txBody>
      </p:sp>
    </p:spTree>
    <p:extLst>
      <p:ext uri="{BB962C8B-B14F-4D97-AF65-F5344CB8AC3E}">
        <p14:creationId xmlns:p14="http://schemas.microsoft.com/office/powerpoint/2010/main" val="51102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FA02CF5-6003-472B-A5FB-9D5C7BF403B1}" type="datetimeFigureOut">
              <a:rPr lang="en-US" smtClean="0"/>
              <a:t>7/17/2023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25E422-A397-440D-AE51-ED1BDE9029A6}" type="slidenum">
              <a:rPr lang="en-US" smtClean="0"/>
              <a:t>‹#›</a:t>
            </a:fld>
            <a:endParaRPr lang="en-US"/>
          </a:p>
        </p:txBody>
      </p:sp>
    </p:spTree>
    <p:extLst>
      <p:ext uri="{BB962C8B-B14F-4D97-AF65-F5344CB8AC3E}">
        <p14:creationId xmlns:p14="http://schemas.microsoft.com/office/powerpoint/2010/main" val="8227355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FA02CF5-6003-472B-A5FB-9D5C7BF403B1}" type="datetimeFigureOut">
              <a:rPr lang="en-US" smtClean="0"/>
              <a:t>7/17/2023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D25E422-A397-440D-AE51-ED1BDE9029A6}" type="slidenum">
              <a:rPr lang="en-US" smtClean="0"/>
              <a:t>‹#›</a:t>
            </a:fld>
            <a:endParaRPr lang="en-US"/>
          </a:p>
        </p:txBody>
      </p:sp>
    </p:spTree>
    <p:extLst>
      <p:ext uri="{BB962C8B-B14F-4D97-AF65-F5344CB8AC3E}">
        <p14:creationId xmlns:p14="http://schemas.microsoft.com/office/powerpoint/2010/main" val="4060709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hyperlink" Target="mailto:jjay@cityofsebastopol.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5C79C3-30F3-CBAA-030E-1B19CF66EA87}"/>
              </a:ext>
            </a:extLst>
          </p:cNvPr>
          <p:cNvPicPr>
            <a:picLocks noChangeAspect="1"/>
          </p:cNvPicPr>
          <p:nvPr/>
        </p:nvPicPr>
        <p:blipFill rotWithShape="1">
          <a:blip r:embed="rId3">
            <a:duotone>
              <a:schemeClr val="accent1">
                <a:shade val="45000"/>
                <a:satMod val="135000"/>
              </a:schemeClr>
              <a:prstClr val="white"/>
            </a:duotone>
            <a:alphaModFix amt="25000"/>
          </a:blip>
          <a:srcRect t="6639"/>
          <a:stretch/>
        </p:blipFill>
        <p:spPr>
          <a:xfrm>
            <a:off x="20" y="10"/>
            <a:ext cx="12191980" cy="6857990"/>
          </a:xfrm>
          <a:prstGeom prst="rect">
            <a:avLst/>
          </a:prstGeom>
        </p:spPr>
      </p:pic>
      <p:sp>
        <p:nvSpPr>
          <p:cNvPr id="2" name="Title 1">
            <a:extLst>
              <a:ext uri="{FF2B5EF4-FFF2-40B4-BE49-F238E27FC236}">
                <a16:creationId xmlns:a16="http://schemas.microsoft.com/office/drawing/2014/main" id="{BB07BE2B-41EF-3A34-E87E-C233FC3D8606}"/>
              </a:ext>
            </a:extLst>
          </p:cNvPr>
          <p:cNvSpPr>
            <a:spLocks noGrp="1"/>
          </p:cNvSpPr>
          <p:nvPr>
            <p:ph type="ctrTitle"/>
          </p:nvPr>
        </p:nvSpPr>
        <p:spPr>
          <a:xfrm>
            <a:off x="603504" y="770467"/>
            <a:ext cx="10782300" cy="3352800"/>
          </a:xfrm>
        </p:spPr>
        <p:txBody>
          <a:bodyPr>
            <a:normAutofit/>
          </a:bodyPr>
          <a:lstStyle/>
          <a:p>
            <a:r>
              <a:rPr lang="en-US" dirty="0">
                <a:latin typeface="Century Gothic" panose="020B0502020202020204" pitchFamily="34" charset="0"/>
              </a:rPr>
              <a:t>The Canopy Project</a:t>
            </a:r>
          </a:p>
        </p:txBody>
      </p:sp>
      <p:sp>
        <p:nvSpPr>
          <p:cNvPr id="3" name="Subtitle 2">
            <a:extLst>
              <a:ext uri="{FF2B5EF4-FFF2-40B4-BE49-F238E27FC236}">
                <a16:creationId xmlns:a16="http://schemas.microsoft.com/office/drawing/2014/main" id="{CCACBC12-FB43-BBEC-E9DE-342C7A70DEB0}"/>
              </a:ext>
            </a:extLst>
          </p:cNvPr>
          <p:cNvSpPr>
            <a:spLocks noGrp="1"/>
          </p:cNvSpPr>
          <p:nvPr>
            <p:ph type="subTitle" idx="1"/>
          </p:nvPr>
        </p:nvSpPr>
        <p:spPr>
          <a:xfrm>
            <a:off x="667512" y="4206876"/>
            <a:ext cx="9228201" cy="1645920"/>
          </a:xfrm>
        </p:spPr>
        <p:txBody>
          <a:bodyPr>
            <a:normAutofit/>
          </a:bodyPr>
          <a:lstStyle/>
          <a:p>
            <a:r>
              <a:rPr lang="en-US" b="1" dirty="0">
                <a:solidFill>
                  <a:schemeClr val="tx1"/>
                </a:solidFill>
              </a:rPr>
              <a:t>ENVIRONMENTAL REVIEW SCOPING MEETING</a:t>
            </a:r>
          </a:p>
          <a:p>
            <a:r>
              <a:rPr lang="en-US" sz="2000" b="1" dirty="0">
                <a:solidFill>
                  <a:schemeClr val="tx1"/>
                </a:solidFill>
              </a:rPr>
              <a:t>3:00 PM July 18, 2023 </a:t>
            </a:r>
          </a:p>
        </p:txBody>
      </p:sp>
      <p:pic>
        <p:nvPicPr>
          <p:cNvPr id="4" name="Picture 3">
            <a:extLst>
              <a:ext uri="{FF2B5EF4-FFF2-40B4-BE49-F238E27FC236}">
                <a16:creationId xmlns:a16="http://schemas.microsoft.com/office/drawing/2014/main" id="{60CC7878-2805-3B70-855D-4CFE61A33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10" name="Picture 9">
            <a:extLst>
              <a:ext uri="{FF2B5EF4-FFF2-40B4-BE49-F238E27FC236}">
                <a16:creationId xmlns:a16="http://schemas.microsoft.com/office/drawing/2014/main" id="{49D765D9-6512-C43F-7B21-5508AB80115E}"/>
              </a:ext>
            </a:extLst>
          </p:cNvPr>
          <p:cNvPicPr>
            <a:picLocks noChangeAspect="1"/>
          </p:cNvPicPr>
          <p:nvPr/>
        </p:nvPicPr>
        <p:blipFill>
          <a:blip r:embed="rId5"/>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39290474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B988-118F-48E3-A95F-0A2C0D04FF74}"/>
              </a:ext>
            </a:extLst>
          </p:cNvPr>
          <p:cNvSpPr>
            <a:spLocks noGrp="1"/>
          </p:cNvSpPr>
          <p:nvPr>
            <p:ph type="title"/>
          </p:nvPr>
        </p:nvSpPr>
        <p:spPr>
          <a:xfrm>
            <a:off x="657224" y="499533"/>
            <a:ext cx="10772775" cy="1055802"/>
          </a:xfrm>
        </p:spPr>
        <p:txBody>
          <a:bodyPr/>
          <a:lstStyle/>
          <a:p>
            <a:r>
              <a:rPr lang="en-US" dirty="0"/>
              <a:t>Environmental Analysis</a:t>
            </a:r>
          </a:p>
        </p:txBody>
      </p:sp>
      <p:pic>
        <p:nvPicPr>
          <p:cNvPr id="6" name="Picture 5" descr="A picture containing object, sitting&#10;&#10;Description automatically generated">
            <a:extLst>
              <a:ext uri="{FF2B5EF4-FFF2-40B4-BE49-F238E27FC236}">
                <a16:creationId xmlns:a16="http://schemas.microsoft.com/office/drawing/2014/main" id="{E5ACD054-5FF8-480C-A92A-6E631E60C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07" y="1628145"/>
            <a:ext cx="10560986" cy="4723694"/>
          </a:xfrm>
          <a:prstGeom prst="rect">
            <a:avLst/>
          </a:prstGeom>
        </p:spPr>
      </p:pic>
    </p:spTree>
    <p:extLst>
      <p:ext uri="{BB962C8B-B14F-4D97-AF65-F5344CB8AC3E}">
        <p14:creationId xmlns:p14="http://schemas.microsoft.com/office/powerpoint/2010/main" val="214808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299DA-DD9B-4586-BFA7-F81A13FB55B5}"/>
              </a:ext>
            </a:extLst>
          </p:cNvPr>
          <p:cNvSpPr>
            <a:spLocks noGrp="1"/>
          </p:cNvSpPr>
          <p:nvPr>
            <p:ph type="title"/>
          </p:nvPr>
        </p:nvSpPr>
        <p:spPr/>
        <p:txBody>
          <a:bodyPr bIns="91440"/>
          <a:lstStyle/>
          <a:p>
            <a:r>
              <a:rPr lang="en-US" dirty="0">
                <a:latin typeface="+mj-lt"/>
              </a:rPr>
              <a:t>EIR Structure</a:t>
            </a:r>
          </a:p>
        </p:txBody>
      </p:sp>
      <p:sp>
        <p:nvSpPr>
          <p:cNvPr id="6" name="Content Placeholder 5">
            <a:extLst>
              <a:ext uri="{FF2B5EF4-FFF2-40B4-BE49-F238E27FC236}">
                <a16:creationId xmlns:a16="http://schemas.microsoft.com/office/drawing/2014/main" id="{09A21C42-5C30-422A-A05D-F7DD3E882BF1}"/>
              </a:ext>
            </a:extLst>
          </p:cNvPr>
          <p:cNvSpPr>
            <a:spLocks noGrp="1"/>
          </p:cNvSpPr>
          <p:nvPr>
            <p:ph idx="1"/>
          </p:nvPr>
        </p:nvSpPr>
        <p:spPr/>
        <p:txBody>
          <a:bodyPr>
            <a:normAutofit/>
          </a:bodyPr>
          <a:lstStyle/>
          <a:p>
            <a:pPr>
              <a:buFont typeface="Wingdings" panose="05000000000000000000" pitchFamily="2" charset="2"/>
              <a:buChar char="§"/>
            </a:pPr>
            <a:r>
              <a:rPr lang="en-US" dirty="0"/>
              <a:t> Introduction and Summary</a:t>
            </a:r>
          </a:p>
          <a:p>
            <a:pPr>
              <a:buFont typeface="Wingdings" panose="05000000000000000000" pitchFamily="2" charset="2"/>
              <a:buChar char="§"/>
            </a:pPr>
            <a:r>
              <a:rPr lang="en-US" dirty="0"/>
              <a:t> Project Description</a:t>
            </a:r>
          </a:p>
          <a:p>
            <a:pPr>
              <a:buFont typeface="Wingdings" panose="05000000000000000000" pitchFamily="2" charset="2"/>
              <a:buChar char="§"/>
            </a:pPr>
            <a:r>
              <a:rPr lang="en-US" dirty="0"/>
              <a:t> Environmental Impact Analysis</a:t>
            </a:r>
          </a:p>
          <a:p>
            <a:pPr>
              <a:buFont typeface="Wingdings" panose="05000000000000000000" pitchFamily="2" charset="2"/>
              <a:buChar char="§"/>
            </a:pPr>
            <a:r>
              <a:rPr lang="en-US" dirty="0"/>
              <a:t> Alternatives</a:t>
            </a:r>
          </a:p>
          <a:p>
            <a:pPr>
              <a:buFont typeface="Wingdings" panose="05000000000000000000" pitchFamily="2" charset="2"/>
              <a:buChar char="§"/>
            </a:pPr>
            <a:r>
              <a:rPr lang="en-US" dirty="0"/>
              <a:t> Other Impacts</a:t>
            </a:r>
          </a:p>
        </p:txBody>
      </p:sp>
      <p:sp>
        <p:nvSpPr>
          <p:cNvPr id="2" name="Date Placeholder 1">
            <a:extLst>
              <a:ext uri="{FF2B5EF4-FFF2-40B4-BE49-F238E27FC236}">
                <a16:creationId xmlns:a16="http://schemas.microsoft.com/office/drawing/2014/main" id="{52C5071E-E580-4696-9907-7C40426B3509}"/>
              </a:ext>
            </a:extLst>
          </p:cNvPr>
          <p:cNvSpPr>
            <a:spLocks noGrp="1"/>
          </p:cNvSpPr>
          <p:nvPr>
            <p:ph type="dt" sz="half" idx="2"/>
          </p:nvPr>
        </p:nvSpPr>
        <p:spPr>
          <a:xfrm>
            <a:off x="562708" y="6364808"/>
            <a:ext cx="1364694" cy="335114"/>
          </a:xfrm>
          <a:prstGeom prst="rect">
            <a:avLst/>
          </a:prstGeom>
        </p:spPr>
        <p:txBody>
          <a:bodyPr tIns="0" bIns="45720" anchor="ctr"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BB6AA-093C-49BD-AE16-1A9D7229D871}" type="datetime1">
              <a:rPr lang="en-US" smtClean="0"/>
              <a:pPr/>
              <a:t>7/17/2023</a:t>
            </a:fld>
            <a:endParaRPr lang="en-US" dirty="0"/>
          </a:p>
        </p:txBody>
      </p:sp>
      <p:sp>
        <p:nvSpPr>
          <p:cNvPr id="3" name="Footer Placeholder 2">
            <a:extLst>
              <a:ext uri="{FF2B5EF4-FFF2-40B4-BE49-F238E27FC236}">
                <a16:creationId xmlns:a16="http://schemas.microsoft.com/office/drawing/2014/main" id="{5364644C-1B80-4B7D-BC05-03316AD3B215}"/>
              </a:ext>
            </a:extLst>
          </p:cNvPr>
          <p:cNvSpPr>
            <a:spLocks noGrp="1"/>
          </p:cNvSpPr>
          <p:nvPr>
            <p:ph type="ftr" sz="quarter" idx="3"/>
          </p:nvPr>
        </p:nvSpPr>
        <p:spPr>
          <a:xfrm>
            <a:off x="2112558" y="6364808"/>
            <a:ext cx="8701548" cy="335114"/>
          </a:xfrm>
          <a:prstGeom prst="rect">
            <a:avLst/>
          </a:prstGeom>
        </p:spPr>
        <p:txBody>
          <a:bodyPr tIns="0" bIns="45720" anchor="ctr" anchorCtr="0"/>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sz="1200" dirty="0"/>
          </a:p>
        </p:txBody>
      </p:sp>
      <p:sp>
        <p:nvSpPr>
          <p:cNvPr id="4" name="Slide Number Placeholder 3">
            <a:extLst>
              <a:ext uri="{FF2B5EF4-FFF2-40B4-BE49-F238E27FC236}">
                <a16:creationId xmlns:a16="http://schemas.microsoft.com/office/drawing/2014/main" id="{7CEE4608-E634-4DF8-A6DE-00C382C66CA2}"/>
              </a:ext>
            </a:extLst>
          </p:cNvPr>
          <p:cNvSpPr>
            <a:spLocks noGrp="1"/>
          </p:cNvSpPr>
          <p:nvPr>
            <p:ph type="sldNum" sz="quarter" idx="4"/>
          </p:nvPr>
        </p:nvSpPr>
        <p:spPr>
          <a:xfrm>
            <a:off x="11029421" y="6364808"/>
            <a:ext cx="823453" cy="335114"/>
          </a:xfrm>
          <a:prstGeom prst="rect">
            <a:avLst/>
          </a:prstGeom>
        </p:spPr>
        <p:txBody>
          <a:bodyPr tIns="0" bIns="4572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58806-A1AF-4656-A8CB-7715E5E3E424}" type="slidenum">
              <a:rPr lang="en-US" smtClean="0"/>
              <a:pPr/>
              <a:t>11</a:t>
            </a:fld>
            <a:endParaRPr lang="en-US" dirty="0"/>
          </a:p>
        </p:txBody>
      </p:sp>
      <p:sp>
        <p:nvSpPr>
          <p:cNvPr id="7" name="TextBox 6">
            <a:extLst>
              <a:ext uri="{FF2B5EF4-FFF2-40B4-BE49-F238E27FC236}">
                <a16:creationId xmlns:a16="http://schemas.microsoft.com/office/drawing/2014/main" id="{821CDE4D-599A-FA99-4CD2-77AC2B5C461C}"/>
              </a:ext>
            </a:extLst>
          </p:cNvPr>
          <p:cNvSpPr txBox="1"/>
          <p:nvPr/>
        </p:nvSpPr>
        <p:spPr>
          <a:xfrm>
            <a:off x="5787645" y="2011680"/>
            <a:ext cx="4774957" cy="2710669"/>
          </a:xfrm>
          <a:prstGeom prst="snip2DiagRect">
            <a:avLst>
              <a:gd name="adj1" fmla="val 0"/>
              <a:gd name="adj2" fmla="val 0"/>
            </a:avLst>
          </a:prstGeom>
          <a:solidFill>
            <a:schemeClr val="accent1"/>
          </a:solidFill>
        </p:spPr>
        <p:txBody>
          <a:bodyPr wrap="square" lIns="0" tIns="45720" rIns="0" rtlCol="0" anchor="ctr" anchorCtr="0">
            <a:normAutofit/>
          </a:bodyPr>
          <a:lstStyle/>
          <a:p>
            <a:pPr marL="51953" indent="0">
              <a:lnSpc>
                <a:spcPct val="100000"/>
              </a:lnSpc>
              <a:spcBef>
                <a:spcPts val="600"/>
              </a:spcBef>
              <a:spcAft>
                <a:spcPts val="600"/>
              </a:spcAft>
              <a:buNone/>
            </a:pPr>
            <a:r>
              <a:rPr lang="en-US" sz="2000" dirty="0">
                <a:solidFill>
                  <a:schemeClr val="bg1"/>
                </a:solidFill>
              </a:rPr>
              <a:t>  Each topic area includes:</a:t>
            </a:r>
          </a:p>
          <a:p>
            <a:pPr marL="800100" lvl="1" indent="-342900">
              <a:spcBef>
                <a:spcPts val="600"/>
              </a:spcBef>
              <a:spcAft>
                <a:spcPts val="600"/>
              </a:spcAft>
              <a:buFont typeface="Arial" panose="020B0604020202020204" pitchFamily="34" charset="0"/>
              <a:buChar char="•"/>
            </a:pPr>
            <a:r>
              <a:rPr lang="en-US" sz="2000" dirty="0">
                <a:solidFill>
                  <a:schemeClr val="bg1"/>
                </a:solidFill>
              </a:rPr>
              <a:t>Environmental Setting</a:t>
            </a:r>
          </a:p>
          <a:p>
            <a:pPr marL="800100" lvl="1" indent="-342900">
              <a:spcBef>
                <a:spcPts val="600"/>
              </a:spcBef>
              <a:spcAft>
                <a:spcPts val="600"/>
              </a:spcAft>
              <a:buFont typeface="Arial" panose="020B0604020202020204" pitchFamily="34" charset="0"/>
              <a:buChar char="•"/>
            </a:pPr>
            <a:r>
              <a:rPr lang="en-US" sz="2000" dirty="0">
                <a:solidFill>
                  <a:schemeClr val="bg1"/>
                </a:solidFill>
              </a:rPr>
              <a:t>Potential Impacts</a:t>
            </a:r>
          </a:p>
          <a:p>
            <a:pPr marL="800100" lvl="1" indent="-342900">
              <a:spcBef>
                <a:spcPts val="600"/>
              </a:spcBef>
              <a:spcAft>
                <a:spcPts val="600"/>
              </a:spcAft>
              <a:buFont typeface="Arial" panose="020B0604020202020204" pitchFamily="34" charset="0"/>
              <a:buChar char="•"/>
            </a:pPr>
            <a:r>
              <a:rPr lang="en-US" sz="2000" dirty="0">
                <a:solidFill>
                  <a:schemeClr val="bg1"/>
                </a:solidFill>
              </a:rPr>
              <a:t>Mitigation Measures </a:t>
            </a:r>
            <a:br>
              <a:rPr lang="en-US" sz="2000" dirty="0">
                <a:solidFill>
                  <a:schemeClr val="bg1"/>
                </a:solidFill>
              </a:rPr>
            </a:br>
            <a:r>
              <a:rPr lang="en-US" sz="2000" i="1" dirty="0">
                <a:solidFill>
                  <a:schemeClr val="bg1"/>
                </a:solidFill>
              </a:rPr>
              <a:t>(where potentially significant impacts are identified)</a:t>
            </a:r>
          </a:p>
        </p:txBody>
      </p:sp>
      <p:sp>
        <p:nvSpPr>
          <p:cNvPr id="8" name="Arrow: Right 7">
            <a:extLst>
              <a:ext uri="{FF2B5EF4-FFF2-40B4-BE49-F238E27FC236}">
                <a16:creationId xmlns:a16="http://schemas.microsoft.com/office/drawing/2014/main" id="{88624D62-7047-AAA6-4E06-362CBC1EDB03}"/>
              </a:ext>
            </a:extLst>
          </p:cNvPr>
          <p:cNvSpPr/>
          <p:nvPr/>
        </p:nvSpPr>
        <p:spPr>
          <a:xfrm>
            <a:off x="4943025" y="2935497"/>
            <a:ext cx="601331" cy="4191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204572D-C714-9559-8146-A596DC88A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10" name="Picture 9">
            <a:extLst>
              <a:ext uri="{FF2B5EF4-FFF2-40B4-BE49-F238E27FC236}">
                <a16:creationId xmlns:a16="http://schemas.microsoft.com/office/drawing/2014/main" id="{81F48EC9-D618-AA31-9866-53E7728D6AE8}"/>
              </a:ext>
            </a:extLst>
          </p:cNvPr>
          <p:cNvPicPr>
            <a:picLocks noChangeAspect="1"/>
          </p:cNvPicPr>
          <p:nvPr/>
        </p:nvPicPr>
        <p:blipFill>
          <a:blip r:embed="rId4"/>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125029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299DA-DD9B-4586-BFA7-F81A13FB55B5}"/>
              </a:ext>
            </a:extLst>
          </p:cNvPr>
          <p:cNvSpPr>
            <a:spLocks noGrp="1"/>
          </p:cNvSpPr>
          <p:nvPr>
            <p:ph type="title"/>
          </p:nvPr>
        </p:nvSpPr>
        <p:spPr/>
        <p:txBody>
          <a:bodyPr bIns="91440"/>
          <a:lstStyle/>
          <a:p>
            <a:r>
              <a:rPr lang="en-US" dirty="0">
                <a:latin typeface="+mj-lt"/>
              </a:rPr>
              <a:t>How to Submit Comments</a:t>
            </a:r>
          </a:p>
        </p:txBody>
      </p:sp>
      <p:sp>
        <p:nvSpPr>
          <p:cNvPr id="6" name="Content Placeholder 5">
            <a:extLst>
              <a:ext uri="{FF2B5EF4-FFF2-40B4-BE49-F238E27FC236}">
                <a16:creationId xmlns:a16="http://schemas.microsoft.com/office/drawing/2014/main" id="{09A21C42-5C30-422A-A05D-F7DD3E882BF1}"/>
              </a:ext>
            </a:extLst>
          </p:cNvPr>
          <p:cNvSpPr>
            <a:spLocks noGrp="1"/>
          </p:cNvSpPr>
          <p:nvPr>
            <p:ph idx="1"/>
          </p:nvPr>
        </p:nvSpPr>
        <p:spPr/>
        <p:txBody>
          <a:bodyPr>
            <a:normAutofit lnSpcReduction="10000"/>
          </a:bodyPr>
          <a:lstStyle/>
          <a:p>
            <a:pPr marL="0" indent="0">
              <a:buNone/>
            </a:pPr>
            <a:r>
              <a:rPr lang="en-US" b="1" dirty="0"/>
              <a:t>Deadline: </a:t>
            </a:r>
            <a:r>
              <a:rPr lang="en-US" b="1" dirty="0">
                <a:solidFill>
                  <a:srgbClr val="FF0000"/>
                </a:solidFill>
              </a:rPr>
              <a:t>August 7, 2023</a:t>
            </a:r>
          </a:p>
          <a:p>
            <a:r>
              <a:rPr lang="en-US" dirty="0"/>
              <a:t>Physical address</a:t>
            </a:r>
          </a:p>
          <a:p>
            <a:pPr lvl="2"/>
            <a:r>
              <a:rPr lang="en-US" dirty="0"/>
              <a:t>Planning Division</a:t>
            </a:r>
          </a:p>
          <a:p>
            <a:pPr lvl="2"/>
            <a:r>
              <a:rPr lang="en-US" dirty="0"/>
              <a:t>Attn: John Jay, Associate Planner</a:t>
            </a:r>
          </a:p>
          <a:p>
            <a:pPr lvl="2"/>
            <a:r>
              <a:rPr lang="en-US" dirty="0"/>
              <a:t>City of Sebastopol</a:t>
            </a:r>
          </a:p>
          <a:p>
            <a:pPr lvl="2"/>
            <a:r>
              <a:rPr lang="en-US" dirty="0"/>
              <a:t>7120 Bodega Avenue</a:t>
            </a:r>
          </a:p>
          <a:p>
            <a:pPr lvl="2"/>
            <a:r>
              <a:rPr lang="en-US" dirty="0"/>
              <a:t>Sebastopol, California, 95472</a:t>
            </a:r>
          </a:p>
          <a:p>
            <a:pPr marL="4572" lvl="1" indent="0">
              <a:buNone/>
            </a:pPr>
            <a:endParaRPr lang="en-US" dirty="0"/>
          </a:p>
          <a:p>
            <a:pPr marL="4572" lvl="1" indent="0">
              <a:buNone/>
            </a:pPr>
            <a:r>
              <a:rPr lang="en-US" dirty="0"/>
              <a:t>Email address</a:t>
            </a:r>
          </a:p>
          <a:p>
            <a:pPr lvl="1"/>
            <a:r>
              <a:rPr lang="en-US" dirty="0">
                <a:solidFill>
                  <a:schemeClr val="accent3"/>
                </a:solidFill>
                <a:hlinkClick r:id="rId3">
                  <a:extLst>
                    <a:ext uri="{A12FA001-AC4F-418D-AE19-62706E023703}">
                      <ahyp:hlinkClr xmlns:ahyp="http://schemas.microsoft.com/office/drawing/2018/hyperlinkcolor" val="tx"/>
                    </a:ext>
                  </a:extLst>
                </a:hlinkClick>
              </a:rPr>
              <a:t>jjay@cityofsebastopol.org</a:t>
            </a:r>
            <a:endParaRPr lang="en-US" dirty="0">
              <a:solidFill>
                <a:schemeClr val="accent3"/>
              </a:solidFill>
            </a:endParaRPr>
          </a:p>
          <a:p>
            <a:pPr lvl="1"/>
            <a:r>
              <a:rPr lang="en-US" dirty="0"/>
              <a:t>Subject Line: “The Canopy Project NOP”</a:t>
            </a:r>
          </a:p>
        </p:txBody>
      </p:sp>
      <p:sp>
        <p:nvSpPr>
          <p:cNvPr id="2" name="Date Placeholder 1">
            <a:extLst>
              <a:ext uri="{FF2B5EF4-FFF2-40B4-BE49-F238E27FC236}">
                <a16:creationId xmlns:a16="http://schemas.microsoft.com/office/drawing/2014/main" id="{52C5071E-E580-4696-9907-7C40426B3509}"/>
              </a:ext>
            </a:extLst>
          </p:cNvPr>
          <p:cNvSpPr>
            <a:spLocks noGrp="1"/>
          </p:cNvSpPr>
          <p:nvPr>
            <p:ph type="dt" sz="half" idx="2"/>
          </p:nvPr>
        </p:nvSpPr>
        <p:spPr>
          <a:xfrm>
            <a:off x="562708" y="6364808"/>
            <a:ext cx="1364694" cy="335114"/>
          </a:xfrm>
          <a:prstGeom prst="rect">
            <a:avLst/>
          </a:prstGeom>
        </p:spPr>
        <p:txBody>
          <a:bodyPr tIns="0" bIns="45720" anchor="ctr"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BB6AA-093C-49BD-AE16-1A9D7229D871}" type="datetime1">
              <a:rPr lang="en-US" smtClean="0"/>
              <a:pPr/>
              <a:t>7/17/2023</a:t>
            </a:fld>
            <a:endParaRPr lang="en-US" dirty="0"/>
          </a:p>
        </p:txBody>
      </p:sp>
      <p:sp>
        <p:nvSpPr>
          <p:cNvPr id="3" name="Footer Placeholder 2">
            <a:extLst>
              <a:ext uri="{FF2B5EF4-FFF2-40B4-BE49-F238E27FC236}">
                <a16:creationId xmlns:a16="http://schemas.microsoft.com/office/drawing/2014/main" id="{5364644C-1B80-4B7D-BC05-03316AD3B215}"/>
              </a:ext>
            </a:extLst>
          </p:cNvPr>
          <p:cNvSpPr>
            <a:spLocks noGrp="1"/>
          </p:cNvSpPr>
          <p:nvPr>
            <p:ph type="ftr" sz="quarter" idx="3"/>
          </p:nvPr>
        </p:nvSpPr>
        <p:spPr>
          <a:xfrm>
            <a:off x="2112558" y="6364808"/>
            <a:ext cx="8701548" cy="335114"/>
          </a:xfrm>
          <a:prstGeom prst="rect">
            <a:avLst/>
          </a:prstGeom>
        </p:spPr>
        <p:txBody>
          <a:bodyPr tIns="0" bIns="45720" anchor="ctr" anchorCtr="0"/>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sz="1200" dirty="0"/>
          </a:p>
        </p:txBody>
      </p:sp>
      <p:sp>
        <p:nvSpPr>
          <p:cNvPr id="4" name="Slide Number Placeholder 3">
            <a:extLst>
              <a:ext uri="{FF2B5EF4-FFF2-40B4-BE49-F238E27FC236}">
                <a16:creationId xmlns:a16="http://schemas.microsoft.com/office/drawing/2014/main" id="{7CEE4608-E634-4DF8-A6DE-00C382C66CA2}"/>
              </a:ext>
            </a:extLst>
          </p:cNvPr>
          <p:cNvSpPr>
            <a:spLocks noGrp="1"/>
          </p:cNvSpPr>
          <p:nvPr>
            <p:ph type="sldNum" sz="quarter" idx="4"/>
          </p:nvPr>
        </p:nvSpPr>
        <p:spPr>
          <a:xfrm>
            <a:off x="11029421" y="6364808"/>
            <a:ext cx="823453" cy="335114"/>
          </a:xfrm>
          <a:prstGeom prst="rect">
            <a:avLst/>
          </a:prstGeom>
        </p:spPr>
        <p:txBody>
          <a:bodyPr tIns="0" bIns="4572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58806-A1AF-4656-A8CB-7715E5E3E424}" type="slidenum">
              <a:rPr lang="en-US" smtClean="0"/>
              <a:pPr/>
              <a:t>12</a:t>
            </a:fld>
            <a:endParaRPr lang="en-US" dirty="0"/>
          </a:p>
        </p:txBody>
      </p:sp>
    </p:spTree>
    <p:extLst>
      <p:ext uri="{BB962C8B-B14F-4D97-AF65-F5344CB8AC3E}">
        <p14:creationId xmlns:p14="http://schemas.microsoft.com/office/powerpoint/2010/main" val="258042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B77F-ABEC-9444-8F74-0D2F5AE4E142}"/>
              </a:ext>
            </a:extLst>
          </p:cNvPr>
          <p:cNvSpPr>
            <a:spLocks noGrp="1"/>
          </p:cNvSpPr>
          <p:nvPr>
            <p:ph type="ctrTitle"/>
          </p:nvPr>
        </p:nvSpPr>
        <p:spPr>
          <a:xfrm>
            <a:off x="603504" y="770467"/>
            <a:ext cx="10782300" cy="2519664"/>
          </a:xfrm>
        </p:spPr>
        <p:txBody>
          <a:bodyPr/>
          <a:lstStyle/>
          <a:p>
            <a:pPr algn="ctr"/>
            <a:r>
              <a:rPr lang="en-US" dirty="0"/>
              <a:t>Thank you!</a:t>
            </a:r>
          </a:p>
        </p:txBody>
      </p:sp>
      <p:sp>
        <p:nvSpPr>
          <p:cNvPr id="3" name="Subtitle 2">
            <a:extLst>
              <a:ext uri="{FF2B5EF4-FFF2-40B4-BE49-F238E27FC236}">
                <a16:creationId xmlns:a16="http://schemas.microsoft.com/office/drawing/2014/main" id="{72A45AE7-BFF9-6EC8-1566-F2C13BE6E233}"/>
              </a:ext>
            </a:extLst>
          </p:cNvPr>
          <p:cNvSpPr>
            <a:spLocks noGrp="1"/>
          </p:cNvSpPr>
          <p:nvPr>
            <p:ph type="subTitle" idx="1"/>
          </p:nvPr>
        </p:nvSpPr>
        <p:spPr>
          <a:xfrm>
            <a:off x="1481899" y="3567870"/>
            <a:ext cx="9228201" cy="2201317"/>
          </a:xfrm>
        </p:spPr>
        <p:txBody>
          <a:bodyPr/>
          <a:lstStyle/>
          <a:p>
            <a:pPr algn="ctr"/>
            <a:r>
              <a:rPr lang="en-US" dirty="0"/>
              <a:t>Please use the “Raise Hand” feature to submit a question or comment.</a:t>
            </a:r>
          </a:p>
        </p:txBody>
      </p:sp>
      <p:pic>
        <p:nvPicPr>
          <p:cNvPr id="4" name="Picture 3">
            <a:extLst>
              <a:ext uri="{FF2B5EF4-FFF2-40B4-BE49-F238E27FC236}">
                <a16:creationId xmlns:a16="http://schemas.microsoft.com/office/drawing/2014/main" id="{EA3A42AE-757E-EE52-712A-053354A99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334" y="5021981"/>
            <a:ext cx="2943860" cy="633095"/>
          </a:xfrm>
          <a:prstGeom prst="rect">
            <a:avLst/>
          </a:prstGeom>
        </p:spPr>
      </p:pic>
      <p:pic>
        <p:nvPicPr>
          <p:cNvPr id="5" name="Picture 4">
            <a:extLst>
              <a:ext uri="{FF2B5EF4-FFF2-40B4-BE49-F238E27FC236}">
                <a16:creationId xmlns:a16="http://schemas.microsoft.com/office/drawing/2014/main" id="{D9DE39DA-B58E-672A-91A8-6C541645C108}"/>
              </a:ext>
            </a:extLst>
          </p:cNvPr>
          <p:cNvPicPr>
            <a:picLocks noChangeAspect="1"/>
          </p:cNvPicPr>
          <p:nvPr/>
        </p:nvPicPr>
        <p:blipFill rotWithShape="1">
          <a:blip r:embed="rId4"/>
          <a:srcRect r="78233"/>
          <a:stretch/>
        </p:blipFill>
        <p:spPr>
          <a:xfrm>
            <a:off x="4194558" y="4929371"/>
            <a:ext cx="1003086" cy="899528"/>
          </a:xfrm>
          <a:prstGeom prst="rect">
            <a:avLst/>
          </a:prstGeom>
        </p:spPr>
      </p:pic>
    </p:spTree>
    <p:extLst>
      <p:ext uri="{BB962C8B-B14F-4D97-AF65-F5344CB8AC3E}">
        <p14:creationId xmlns:p14="http://schemas.microsoft.com/office/powerpoint/2010/main" val="237518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299DA-DD9B-4586-BFA7-F81A13FB55B5}"/>
              </a:ext>
            </a:extLst>
          </p:cNvPr>
          <p:cNvSpPr>
            <a:spLocks noGrp="1"/>
          </p:cNvSpPr>
          <p:nvPr>
            <p:ph type="title"/>
          </p:nvPr>
        </p:nvSpPr>
        <p:spPr>
          <a:xfrm>
            <a:off x="657606" y="353482"/>
            <a:ext cx="10772775" cy="1658198"/>
          </a:xfrm>
        </p:spPr>
        <p:txBody>
          <a:bodyPr bIns="91440"/>
          <a:lstStyle/>
          <a:p>
            <a:r>
              <a:rPr lang="en-US" dirty="0">
                <a:latin typeface="+mj-lt"/>
              </a:rPr>
              <a:t>Agenda</a:t>
            </a:r>
          </a:p>
        </p:txBody>
      </p:sp>
      <p:sp>
        <p:nvSpPr>
          <p:cNvPr id="6" name="Content Placeholder 5">
            <a:extLst>
              <a:ext uri="{FF2B5EF4-FFF2-40B4-BE49-F238E27FC236}">
                <a16:creationId xmlns:a16="http://schemas.microsoft.com/office/drawing/2014/main" id="{09A21C42-5C30-422A-A05D-F7DD3E882BF1}"/>
              </a:ext>
            </a:extLst>
          </p:cNvPr>
          <p:cNvSpPr>
            <a:spLocks noGrp="1"/>
          </p:cNvSpPr>
          <p:nvPr>
            <p:ph idx="1"/>
          </p:nvPr>
        </p:nvSpPr>
        <p:spPr/>
        <p:txBody>
          <a:bodyPr>
            <a:normAutofit/>
          </a:bodyPr>
          <a:lstStyle/>
          <a:p>
            <a:pPr>
              <a:buFont typeface="Wingdings" panose="05000000000000000000" pitchFamily="2" charset="2"/>
              <a:buChar char="§"/>
            </a:pPr>
            <a:r>
              <a:rPr lang="en-US" dirty="0"/>
              <a:t> Introduction</a:t>
            </a:r>
          </a:p>
          <a:p>
            <a:pPr>
              <a:buFont typeface="Wingdings" panose="05000000000000000000" pitchFamily="2" charset="2"/>
              <a:buChar char="§"/>
            </a:pPr>
            <a:r>
              <a:rPr lang="en-US" dirty="0"/>
              <a:t> Project Description</a:t>
            </a:r>
          </a:p>
          <a:p>
            <a:pPr>
              <a:buFont typeface="Wingdings" panose="05000000000000000000" pitchFamily="2" charset="2"/>
              <a:buChar char="§"/>
            </a:pPr>
            <a:r>
              <a:rPr lang="en-US" dirty="0"/>
              <a:t> Introduction to CEQA</a:t>
            </a:r>
          </a:p>
          <a:p>
            <a:pPr>
              <a:buFont typeface="Wingdings" panose="05000000000000000000" pitchFamily="2" charset="2"/>
              <a:buChar char="§"/>
            </a:pPr>
            <a:r>
              <a:rPr lang="en-US" dirty="0"/>
              <a:t> What is Scoping? </a:t>
            </a:r>
          </a:p>
          <a:p>
            <a:pPr>
              <a:buFont typeface="Wingdings" panose="05000000000000000000" pitchFamily="2" charset="2"/>
              <a:buChar char="§"/>
            </a:pPr>
            <a:r>
              <a:rPr lang="en-US" dirty="0"/>
              <a:t> How to Submit Comments</a:t>
            </a:r>
          </a:p>
          <a:p>
            <a:pPr>
              <a:buFont typeface="Wingdings" panose="05000000000000000000" pitchFamily="2" charset="2"/>
              <a:buChar char="§"/>
            </a:pPr>
            <a:r>
              <a:rPr lang="en-US" dirty="0"/>
              <a:t> Questions &amp; Comments</a:t>
            </a:r>
          </a:p>
        </p:txBody>
      </p:sp>
      <p:sp>
        <p:nvSpPr>
          <p:cNvPr id="2" name="Date Placeholder 1">
            <a:extLst>
              <a:ext uri="{FF2B5EF4-FFF2-40B4-BE49-F238E27FC236}">
                <a16:creationId xmlns:a16="http://schemas.microsoft.com/office/drawing/2014/main" id="{52C5071E-E580-4696-9907-7C40426B3509}"/>
              </a:ext>
            </a:extLst>
          </p:cNvPr>
          <p:cNvSpPr>
            <a:spLocks noGrp="1"/>
          </p:cNvSpPr>
          <p:nvPr>
            <p:ph type="dt" sz="half" idx="2"/>
          </p:nvPr>
        </p:nvSpPr>
        <p:spPr>
          <a:xfrm>
            <a:off x="562708" y="6364808"/>
            <a:ext cx="1364694" cy="335114"/>
          </a:xfrm>
          <a:prstGeom prst="rect">
            <a:avLst/>
          </a:prstGeom>
        </p:spPr>
        <p:txBody>
          <a:bodyPr tIns="0" bIns="45720" anchor="ctr"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BB6AA-093C-49BD-AE16-1A9D7229D871}" type="datetime1">
              <a:rPr lang="en-US" smtClean="0"/>
              <a:pPr/>
              <a:t>7/17/2023</a:t>
            </a:fld>
            <a:endParaRPr lang="en-US" dirty="0"/>
          </a:p>
        </p:txBody>
      </p:sp>
      <p:sp>
        <p:nvSpPr>
          <p:cNvPr id="3" name="Footer Placeholder 2">
            <a:extLst>
              <a:ext uri="{FF2B5EF4-FFF2-40B4-BE49-F238E27FC236}">
                <a16:creationId xmlns:a16="http://schemas.microsoft.com/office/drawing/2014/main" id="{5364644C-1B80-4B7D-BC05-03316AD3B215}"/>
              </a:ext>
            </a:extLst>
          </p:cNvPr>
          <p:cNvSpPr>
            <a:spLocks noGrp="1"/>
          </p:cNvSpPr>
          <p:nvPr>
            <p:ph type="ftr" sz="quarter" idx="3"/>
          </p:nvPr>
        </p:nvSpPr>
        <p:spPr>
          <a:xfrm>
            <a:off x="2112558" y="6364808"/>
            <a:ext cx="8701548" cy="335114"/>
          </a:xfrm>
          <a:prstGeom prst="rect">
            <a:avLst/>
          </a:prstGeom>
        </p:spPr>
        <p:txBody>
          <a:bodyPr tIns="0" bIns="45720" anchor="ctr" anchorCtr="0"/>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sz="1200" dirty="0"/>
          </a:p>
        </p:txBody>
      </p:sp>
      <p:sp>
        <p:nvSpPr>
          <p:cNvPr id="4" name="Slide Number Placeholder 3">
            <a:extLst>
              <a:ext uri="{FF2B5EF4-FFF2-40B4-BE49-F238E27FC236}">
                <a16:creationId xmlns:a16="http://schemas.microsoft.com/office/drawing/2014/main" id="{7CEE4608-E634-4DF8-A6DE-00C382C66CA2}"/>
              </a:ext>
            </a:extLst>
          </p:cNvPr>
          <p:cNvSpPr>
            <a:spLocks noGrp="1"/>
          </p:cNvSpPr>
          <p:nvPr>
            <p:ph type="sldNum" sz="quarter" idx="4"/>
          </p:nvPr>
        </p:nvSpPr>
        <p:spPr>
          <a:xfrm>
            <a:off x="11029421" y="6364808"/>
            <a:ext cx="823453" cy="335114"/>
          </a:xfrm>
          <a:prstGeom prst="rect">
            <a:avLst/>
          </a:prstGeom>
        </p:spPr>
        <p:txBody>
          <a:bodyPr tIns="0" bIns="4572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58806-A1AF-4656-A8CB-7715E5E3E424}" type="slidenum">
              <a:rPr lang="en-US" smtClean="0"/>
              <a:pPr/>
              <a:t>2</a:t>
            </a:fld>
            <a:endParaRPr lang="en-US" dirty="0"/>
          </a:p>
        </p:txBody>
      </p:sp>
      <p:pic>
        <p:nvPicPr>
          <p:cNvPr id="8" name="Picture 7">
            <a:extLst>
              <a:ext uri="{FF2B5EF4-FFF2-40B4-BE49-F238E27FC236}">
                <a16:creationId xmlns:a16="http://schemas.microsoft.com/office/drawing/2014/main" id="{704DC8BC-99B6-9F72-CAB0-A2F5C9C3E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9" name="Picture 8">
            <a:extLst>
              <a:ext uri="{FF2B5EF4-FFF2-40B4-BE49-F238E27FC236}">
                <a16:creationId xmlns:a16="http://schemas.microsoft.com/office/drawing/2014/main" id="{621EC367-B8F3-911A-0BA3-ACBF042990A8}"/>
              </a:ext>
            </a:extLst>
          </p:cNvPr>
          <p:cNvPicPr>
            <a:picLocks noChangeAspect="1"/>
          </p:cNvPicPr>
          <p:nvPr/>
        </p:nvPicPr>
        <p:blipFill>
          <a:blip r:embed="rId4"/>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107176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4CB9-6526-6D79-2E87-636660CF7F16}"/>
              </a:ext>
            </a:extLst>
          </p:cNvPr>
          <p:cNvSpPr>
            <a:spLocks noGrp="1"/>
          </p:cNvSpPr>
          <p:nvPr>
            <p:ph type="title"/>
          </p:nvPr>
        </p:nvSpPr>
        <p:spPr>
          <a:xfrm>
            <a:off x="676656" y="251036"/>
            <a:ext cx="10347990" cy="1658198"/>
          </a:xfrm>
        </p:spPr>
        <p:txBody>
          <a:bodyPr/>
          <a:lstStyle/>
          <a:p>
            <a:r>
              <a:rPr lang="en-US" dirty="0"/>
              <a:t>Introduction</a:t>
            </a:r>
          </a:p>
        </p:txBody>
      </p:sp>
      <p:sp>
        <p:nvSpPr>
          <p:cNvPr id="6" name="Content Placeholder 5">
            <a:extLst>
              <a:ext uri="{FF2B5EF4-FFF2-40B4-BE49-F238E27FC236}">
                <a16:creationId xmlns:a16="http://schemas.microsoft.com/office/drawing/2014/main" id="{38955107-CB9B-CF92-7941-199BF6425509}"/>
              </a:ext>
            </a:extLst>
          </p:cNvPr>
          <p:cNvSpPr>
            <a:spLocks noGrp="1"/>
          </p:cNvSpPr>
          <p:nvPr>
            <p:ph idx="1"/>
          </p:nvPr>
        </p:nvSpPr>
        <p:spPr/>
        <p:txBody>
          <a:bodyPr>
            <a:normAutofit/>
          </a:bodyPr>
          <a:lstStyle/>
          <a:p>
            <a:pPr marR="0" lvl="0" algn="l" defTabSz="914400" rtl="0" eaLnBrk="1" fontAlgn="auto" latinLnBrk="0" hangingPunct="1">
              <a:lnSpc>
                <a:spcPct val="90000"/>
              </a:lnSpc>
              <a:spcBef>
                <a:spcPts val="1300"/>
              </a:spcBef>
              <a:spcAft>
                <a:spcPts val="0"/>
              </a:spcAft>
              <a:buClrTx/>
              <a:buSzTx/>
              <a:buFont typeface="Wingdings" panose="05000000000000000000" pitchFamily="2" charset="2"/>
              <a:buChar char="§"/>
              <a:tabLst/>
              <a:defRPr/>
            </a:pPr>
            <a:r>
              <a:rPr kumimoji="0" lang="en-US" b="1" i="0" u="none" strike="noStrike" kern="1200" cap="none" spc="0" normalizeH="0" baseline="0" noProof="0" dirty="0">
                <a:ln>
                  <a:noFill/>
                </a:ln>
                <a:solidFill>
                  <a:srgbClr val="262626"/>
                </a:solidFill>
                <a:effectLst/>
                <a:uLnTx/>
                <a:uFillTx/>
                <a:latin typeface="Calibri Light" panose="020F0302020204030204"/>
                <a:ea typeface="+mn-ea"/>
                <a:cs typeface="+mn-cs"/>
              </a:rPr>
              <a:t> City Staff</a:t>
            </a:r>
            <a:endParaRPr kumimoji="0" lang="en-US" b="0" i="0" u="none" strike="noStrike" kern="1200" cap="none" spc="0" normalizeH="0" baseline="0" noProof="0" dirty="0">
              <a:ln>
                <a:noFill/>
              </a:ln>
              <a:solidFill>
                <a:srgbClr val="262626"/>
              </a:solidFill>
              <a:effectLst/>
              <a:uLnTx/>
              <a:uFillTx/>
              <a:latin typeface="Calibri Light" panose="020F0302020204030204"/>
              <a:ea typeface="+mn-ea"/>
              <a:cs typeface="+mn-cs"/>
            </a:endParaRPr>
          </a:p>
          <a:p>
            <a:pPr marL="800100" lvl="1" indent="-342900">
              <a:lnSpc>
                <a:spcPct val="90000"/>
              </a:lnSpc>
              <a:spcBef>
                <a:spcPts val="1300"/>
              </a:spcBef>
              <a:buFont typeface="Arial" panose="020B0604020202020204" pitchFamily="34" charset="0"/>
              <a:buChar char="•"/>
              <a:defRPr/>
            </a:pPr>
            <a:r>
              <a:rPr lang="en-US" sz="1800" dirty="0">
                <a:solidFill>
                  <a:srgbClr val="262626"/>
                </a:solidFill>
                <a:latin typeface="Calibri Light" panose="020F0302020204030204"/>
              </a:rPr>
              <a:t>John Jay, Associate Planner</a:t>
            </a:r>
          </a:p>
          <a:p>
            <a:pPr marL="800100" lvl="1" indent="-342900">
              <a:lnSpc>
                <a:spcPct val="90000"/>
              </a:lnSpc>
              <a:spcBef>
                <a:spcPts val="1300"/>
              </a:spcBef>
              <a:buFont typeface="Arial" panose="020B0604020202020204" pitchFamily="34" charset="0"/>
              <a:buChar char="•"/>
              <a:defRPr/>
            </a:pPr>
            <a:r>
              <a:rPr lang="en-US" sz="1800" dirty="0">
                <a:solidFill>
                  <a:srgbClr val="262626"/>
                </a:solidFill>
                <a:latin typeface="Calibri Light" panose="020F0302020204030204"/>
              </a:rPr>
              <a:t>Kari Svanstrom, Planning Director</a:t>
            </a:r>
          </a:p>
          <a:p>
            <a:pPr>
              <a:buFont typeface="Wingdings" panose="05000000000000000000" pitchFamily="2" charset="2"/>
              <a:buChar char="§"/>
            </a:pPr>
            <a:r>
              <a:rPr lang="en-US" b="1" dirty="0"/>
              <a:t> Rincon Consultants, Environmental Analysis</a:t>
            </a:r>
          </a:p>
          <a:p>
            <a:pPr marL="800100" marR="0" lvl="1" indent="-342900" algn="l" defTabSz="914400" rtl="0" eaLnBrk="1" fontAlgn="auto" latinLnBrk="0" hangingPunct="1">
              <a:lnSpc>
                <a:spcPct val="90000"/>
              </a:lnSpc>
              <a:spcBef>
                <a:spcPts val="1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Calibri Light" panose="020F0302020204030204"/>
                <a:ea typeface="+mn-ea"/>
                <a:cs typeface="+mn-cs"/>
              </a:rPr>
              <a:t>Katherine Green, AICP, Project Manager</a:t>
            </a:r>
          </a:p>
        </p:txBody>
      </p:sp>
      <p:pic>
        <p:nvPicPr>
          <p:cNvPr id="5" name="Picture 4">
            <a:extLst>
              <a:ext uri="{FF2B5EF4-FFF2-40B4-BE49-F238E27FC236}">
                <a16:creationId xmlns:a16="http://schemas.microsoft.com/office/drawing/2014/main" id="{32905086-ED35-55C7-EF13-8FE5D9460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7" name="Picture 6">
            <a:extLst>
              <a:ext uri="{FF2B5EF4-FFF2-40B4-BE49-F238E27FC236}">
                <a16:creationId xmlns:a16="http://schemas.microsoft.com/office/drawing/2014/main" id="{57BA8C40-5426-2F13-C75A-20CCACCFEDD8}"/>
              </a:ext>
            </a:extLst>
          </p:cNvPr>
          <p:cNvPicPr>
            <a:picLocks noChangeAspect="1"/>
          </p:cNvPicPr>
          <p:nvPr/>
        </p:nvPicPr>
        <p:blipFill>
          <a:blip r:embed="rId4"/>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350340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FA973-2F17-7212-84D9-378ABC3B0ACC}"/>
              </a:ext>
            </a:extLst>
          </p:cNvPr>
          <p:cNvPicPr>
            <a:picLocks noChangeAspect="1"/>
          </p:cNvPicPr>
          <p:nvPr/>
        </p:nvPicPr>
        <p:blipFill rotWithShape="1">
          <a:blip r:embed="rId3"/>
          <a:srcRect l="14269" r="5665"/>
          <a:stretch/>
        </p:blipFill>
        <p:spPr>
          <a:xfrm>
            <a:off x="0" y="-1"/>
            <a:ext cx="7555992" cy="6858001"/>
          </a:xfrm>
          <a:prstGeom prst="rect">
            <a:avLst/>
          </a:prstGeom>
        </p:spPr>
      </p:pic>
      <p:sp>
        <p:nvSpPr>
          <p:cNvPr id="19" name="Rectangle 18">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F4CB9-6526-6D79-2E87-636660CF7F16}"/>
              </a:ext>
            </a:extLst>
          </p:cNvPr>
          <p:cNvSpPr>
            <a:spLocks noGrp="1"/>
          </p:cNvSpPr>
          <p:nvPr>
            <p:ph type="title"/>
          </p:nvPr>
        </p:nvSpPr>
        <p:spPr>
          <a:xfrm>
            <a:off x="8173212" y="-1"/>
            <a:ext cx="3401568" cy="1008405"/>
          </a:xfrm>
        </p:spPr>
        <p:txBody>
          <a:bodyPr vert="horz" lIns="91440" tIns="45720" rIns="91440" bIns="45720" rtlCol="0" anchor="b">
            <a:normAutofit/>
          </a:bodyPr>
          <a:lstStyle/>
          <a:p>
            <a:r>
              <a:rPr lang="en-US" sz="4000" kern="1200" spc="-120" baseline="0" dirty="0">
                <a:solidFill>
                  <a:srgbClr val="FFFFFF"/>
                </a:solidFill>
                <a:latin typeface="+mj-lt"/>
                <a:ea typeface="+mj-ea"/>
                <a:cs typeface="+mj-cs"/>
              </a:rPr>
              <a:t>Project Location</a:t>
            </a:r>
          </a:p>
        </p:txBody>
      </p:sp>
      <p:sp>
        <p:nvSpPr>
          <p:cNvPr id="16" name="Content Placeholder 15">
            <a:extLst>
              <a:ext uri="{FF2B5EF4-FFF2-40B4-BE49-F238E27FC236}">
                <a16:creationId xmlns:a16="http://schemas.microsoft.com/office/drawing/2014/main" id="{B025A6E9-4068-670B-2CAF-EE3DDC11A836}"/>
              </a:ext>
            </a:extLst>
          </p:cNvPr>
          <p:cNvSpPr>
            <a:spLocks noGrp="1"/>
          </p:cNvSpPr>
          <p:nvPr>
            <p:ph idx="1"/>
          </p:nvPr>
        </p:nvSpPr>
        <p:spPr>
          <a:xfrm>
            <a:off x="8173212" y="1341690"/>
            <a:ext cx="3401568" cy="5016777"/>
          </a:xfrm>
        </p:spPr>
        <p:txBody>
          <a:bodyPr>
            <a:normAutofit lnSpcReduction="10000"/>
          </a:bodyPr>
          <a:lstStyle/>
          <a:p>
            <a:pPr>
              <a:buFont typeface="Wingdings" panose="05000000000000000000" pitchFamily="2" charset="2"/>
              <a:buChar char="§"/>
            </a:pPr>
            <a:r>
              <a:rPr lang="en-US" sz="2000" dirty="0">
                <a:solidFill>
                  <a:schemeClr val="bg1"/>
                </a:solidFill>
              </a:rPr>
              <a:t> Site is located at 1009-1011 Gravenstein Hwy North in Sebastopol, CA (APNs 060-261-028 and 060-261-026)</a:t>
            </a:r>
          </a:p>
          <a:p>
            <a:pPr>
              <a:buFont typeface="Wingdings" panose="05000000000000000000" pitchFamily="2" charset="2"/>
              <a:buChar char="§"/>
            </a:pPr>
            <a:r>
              <a:rPr lang="en-US" sz="2000" dirty="0">
                <a:solidFill>
                  <a:schemeClr val="bg1"/>
                </a:solidFill>
              </a:rPr>
              <a:t>  Encompasses 6.1 acres in Northwest Sebastopol</a:t>
            </a:r>
          </a:p>
          <a:p>
            <a:pPr>
              <a:buFont typeface="Wingdings" panose="05000000000000000000" pitchFamily="2" charset="2"/>
              <a:buChar char="§"/>
            </a:pPr>
            <a:r>
              <a:rPr lang="en-US" sz="2000" u="sng" dirty="0">
                <a:solidFill>
                  <a:schemeClr val="bg1"/>
                </a:solidFill>
              </a:rPr>
              <a:t>Land use designation:</a:t>
            </a:r>
            <a:r>
              <a:rPr lang="en-US" sz="2000" dirty="0">
                <a:solidFill>
                  <a:schemeClr val="bg1"/>
                </a:solidFill>
              </a:rPr>
              <a:t> Low Density Residential</a:t>
            </a:r>
          </a:p>
          <a:p>
            <a:pPr>
              <a:buFont typeface="Wingdings" panose="05000000000000000000" pitchFamily="2" charset="2"/>
              <a:buChar char="§"/>
            </a:pPr>
            <a:r>
              <a:rPr lang="en-US" sz="2000" dirty="0">
                <a:solidFill>
                  <a:schemeClr val="bg1"/>
                </a:solidFill>
              </a:rPr>
              <a:t> </a:t>
            </a:r>
            <a:r>
              <a:rPr lang="en-US" sz="2000" u="sng" dirty="0">
                <a:solidFill>
                  <a:schemeClr val="bg1"/>
                </a:solidFill>
              </a:rPr>
              <a:t>Zoning:</a:t>
            </a:r>
            <a:r>
              <a:rPr lang="en-US" sz="2000" dirty="0">
                <a:solidFill>
                  <a:schemeClr val="bg1"/>
                </a:solidFill>
              </a:rPr>
              <a:t> Office/ Light Industrial (OLM), 12.1-25 units per acres</a:t>
            </a:r>
          </a:p>
          <a:p>
            <a:pPr>
              <a:buFont typeface="Wingdings" panose="05000000000000000000" pitchFamily="2" charset="2"/>
              <a:buChar char="§"/>
            </a:pPr>
            <a:r>
              <a:rPr lang="en-US" sz="2000" dirty="0">
                <a:solidFill>
                  <a:schemeClr val="bg1"/>
                </a:solidFill>
              </a:rPr>
              <a:t> </a:t>
            </a:r>
            <a:r>
              <a:rPr lang="en-US" sz="2000" u="sng" dirty="0">
                <a:solidFill>
                  <a:schemeClr val="bg1"/>
                </a:solidFill>
              </a:rPr>
              <a:t>Surrounding land</a:t>
            </a:r>
            <a:r>
              <a:rPr lang="en-US" sz="2000" dirty="0">
                <a:solidFill>
                  <a:schemeClr val="bg1"/>
                </a:solidFill>
              </a:rPr>
              <a:t>: the site is roughly bounded by the O’Reilly Media Center to the west, Gravenstein Highway North to the north, and primarily residential uses to the east and south. </a:t>
            </a:r>
          </a:p>
          <a:p>
            <a:pPr>
              <a:buFont typeface="Wingdings" panose="05000000000000000000" pitchFamily="2" charset="2"/>
              <a:buChar char="§"/>
            </a:pPr>
            <a:endParaRPr lang="en-US" sz="2000" dirty="0">
              <a:solidFill>
                <a:schemeClr val="bg1"/>
              </a:solidFill>
            </a:endParaRPr>
          </a:p>
        </p:txBody>
      </p:sp>
    </p:spTree>
    <p:extLst>
      <p:ext uri="{BB962C8B-B14F-4D97-AF65-F5344CB8AC3E}">
        <p14:creationId xmlns:p14="http://schemas.microsoft.com/office/powerpoint/2010/main" val="259269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2F88-F253-3BD2-4FB6-8E2BC6F5D22D}"/>
              </a:ext>
            </a:extLst>
          </p:cNvPr>
          <p:cNvSpPr>
            <a:spLocks noGrp="1"/>
          </p:cNvSpPr>
          <p:nvPr>
            <p:ph type="title"/>
          </p:nvPr>
        </p:nvSpPr>
        <p:spPr>
          <a:xfrm>
            <a:off x="603504" y="767419"/>
            <a:ext cx="10780776" cy="1052145"/>
          </a:xfrm>
        </p:spPr>
        <p:txBody>
          <a:bodyPr>
            <a:normAutofit/>
          </a:bodyPr>
          <a:lstStyle/>
          <a:p>
            <a:r>
              <a:rPr lang="en-US" sz="6000" dirty="0">
                <a:solidFill>
                  <a:srgbClr val="FFFFFF"/>
                </a:solidFill>
              </a:rPr>
              <a:t>Project Description </a:t>
            </a:r>
          </a:p>
        </p:txBody>
      </p:sp>
      <p:graphicFrame>
        <p:nvGraphicFramePr>
          <p:cNvPr id="12" name="Content Placeholder 2">
            <a:extLst>
              <a:ext uri="{FF2B5EF4-FFF2-40B4-BE49-F238E27FC236}">
                <a16:creationId xmlns:a16="http://schemas.microsoft.com/office/drawing/2014/main" id="{F2AB2C55-9CC7-0167-9CB6-CA7EAB9E36CC}"/>
              </a:ext>
            </a:extLst>
          </p:cNvPr>
          <p:cNvGraphicFramePr>
            <a:graphicFrameLocks noGrp="1"/>
          </p:cNvGraphicFramePr>
          <p:nvPr>
            <p:ph idx="4294967295"/>
            <p:extLst>
              <p:ext uri="{D42A27DB-BD31-4B8C-83A1-F6EECF244321}">
                <p14:modId xmlns:p14="http://schemas.microsoft.com/office/powerpoint/2010/main" val="805927166"/>
              </p:ext>
            </p:extLst>
          </p:nvPr>
        </p:nvGraphicFramePr>
        <p:xfrm>
          <a:off x="1181894" y="1512311"/>
          <a:ext cx="9828212"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House outline">
            <a:extLst>
              <a:ext uri="{FF2B5EF4-FFF2-40B4-BE49-F238E27FC236}">
                <a16:creationId xmlns:a16="http://schemas.microsoft.com/office/drawing/2014/main" id="{81F63B28-42A5-0C9C-22A1-155735910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19382" y="2399146"/>
            <a:ext cx="914400" cy="914400"/>
          </a:xfrm>
          <a:prstGeom prst="rect">
            <a:avLst/>
          </a:prstGeom>
        </p:spPr>
      </p:pic>
    </p:spTree>
    <p:extLst>
      <p:ext uri="{BB962C8B-B14F-4D97-AF65-F5344CB8AC3E}">
        <p14:creationId xmlns:p14="http://schemas.microsoft.com/office/powerpoint/2010/main" val="236778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2F88-F253-3BD2-4FB6-8E2BC6F5D22D}"/>
              </a:ext>
            </a:extLst>
          </p:cNvPr>
          <p:cNvSpPr>
            <a:spLocks noGrp="1"/>
          </p:cNvSpPr>
          <p:nvPr>
            <p:ph type="title"/>
          </p:nvPr>
        </p:nvSpPr>
        <p:spPr>
          <a:xfrm>
            <a:off x="603504" y="767419"/>
            <a:ext cx="10780776" cy="1052145"/>
          </a:xfrm>
        </p:spPr>
        <p:txBody>
          <a:bodyPr>
            <a:normAutofit/>
          </a:bodyPr>
          <a:lstStyle/>
          <a:p>
            <a:r>
              <a:rPr lang="en-US" sz="6000" dirty="0">
                <a:solidFill>
                  <a:srgbClr val="FFFFFF"/>
                </a:solidFill>
              </a:rPr>
              <a:t>Project Description (continued)</a:t>
            </a:r>
          </a:p>
        </p:txBody>
      </p:sp>
      <p:graphicFrame>
        <p:nvGraphicFramePr>
          <p:cNvPr id="12" name="Content Placeholder 2">
            <a:extLst>
              <a:ext uri="{FF2B5EF4-FFF2-40B4-BE49-F238E27FC236}">
                <a16:creationId xmlns:a16="http://schemas.microsoft.com/office/drawing/2014/main" id="{F2AB2C55-9CC7-0167-9CB6-CA7EAB9E36CC}"/>
              </a:ext>
            </a:extLst>
          </p:cNvPr>
          <p:cNvGraphicFramePr>
            <a:graphicFrameLocks noGrp="1"/>
          </p:cNvGraphicFramePr>
          <p:nvPr>
            <p:ph idx="4294967295"/>
            <p:extLst>
              <p:ext uri="{D42A27DB-BD31-4B8C-83A1-F6EECF244321}">
                <p14:modId xmlns:p14="http://schemas.microsoft.com/office/powerpoint/2010/main" val="3168517652"/>
              </p:ext>
            </p:extLst>
          </p:nvPr>
        </p:nvGraphicFramePr>
        <p:xfrm>
          <a:off x="1181894" y="1512311"/>
          <a:ext cx="9828212" cy="479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Forest scene outline">
            <a:extLst>
              <a:ext uri="{FF2B5EF4-FFF2-40B4-BE49-F238E27FC236}">
                <a16:creationId xmlns:a16="http://schemas.microsoft.com/office/drawing/2014/main" id="{81F63B28-42A5-0C9C-22A1-155735910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519382" y="2399146"/>
            <a:ext cx="914400" cy="914400"/>
          </a:xfrm>
          <a:prstGeom prst="rect">
            <a:avLst/>
          </a:prstGeom>
        </p:spPr>
      </p:pic>
    </p:spTree>
    <p:extLst>
      <p:ext uri="{BB962C8B-B14F-4D97-AF65-F5344CB8AC3E}">
        <p14:creationId xmlns:p14="http://schemas.microsoft.com/office/powerpoint/2010/main" val="33887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299DA-DD9B-4586-BFA7-F81A13FB55B5}"/>
              </a:ext>
            </a:extLst>
          </p:cNvPr>
          <p:cNvSpPr>
            <a:spLocks noGrp="1"/>
          </p:cNvSpPr>
          <p:nvPr>
            <p:ph type="title"/>
          </p:nvPr>
        </p:nvSpPr>
        <p:spPr>
          <a:xfrm>
            <a:off x="590092" y="353482"/>
            <a:ext cx="10772775" cy="1658198"/>
          </a:xfrm>
        </p:spPr>
        <p:txBody>
          <a:bodyPr bIns="91440"/>
          <a:lstStyle/>
          <a:p>
            <a:r>
              <a:rPr lang="en-US" dirty="0">
                <a:latin typeface="+mj-lt"/>
              </a:rPr>
              <a:t>Introduction to CEQA</a:t>
            </a:r>
          </a:p>
        </p:txBody>
      </p:sp>
      <p:sp>
        <p:nvSpPr>
          <p:cNvPr id="6" name="Content Placeholder 5">
            <a:extLst>
              <a:ext uri="{FF2B5EF4-FFF2-40B4-BE49-F238E27FC236}">
                <a16:creationId xmlns:a16="http://schemas.microsoft.com/office/drawing/2014/main" id="{09A21C42-5C30-422A-A05D-F7DD3E882BF1}"/>
              </a:ext>
            </a:extLst>
          </p:cNvPr>
          <p:cNvSpPr>
            <a:spLocks noGrp="1"/>
          </p:cNvSpPr>
          <p:nvPr>
            <p:ph idx="1"/>
          </p:nvPr>
        </p:nvSpPr>
        <p:spPr/>
        <p:txBody>
          <a:bodyPr>
            <a:normAutofit/>
          </a:bodyPr>
          <a:lstStyle/>
          <a:p>
            <a:pPr>
              <a:buFont typeface="Wingdings" panose="05000000000000000000" pitchFamily="2" charset="2"/>
              <a:buChar char="§"/>
            </a:pPr>
            <a:r>
              <a:rPr lang="en-US" dirty="0"/>
              <a:t> California Environmental Quality Act (1970)</a:t>
            </a:r>
          </a:p>
          <a:p>
            <a:pPr>
              <a:buFont typeface="Wingdings" panose="05000000000000000000" pitchFamily="2" charset="2"/>
              <a:buChar char="§"/>
            </a:pPr>
            <a:r>
              <a:rPr lang="en-US" dirty="0"/>
              <a:t> Public disclosure and input process</a:t>
            </a:r>
          </a:p>
          <a:p>
            <a:pPr>
              <a:buFont typeface="Wingdings" panose="05000000000000000000" pitchFamily="2" charset="2"/>
              <a:buChar char="§"/>
            </a:pPr>
            <a:r>
              <a:rPr lang="en-US" dirty="0"/>
              <a:t> Minimize, reduce, or avoid environmental impacts</a:t>
            </a:r>
          </a:p>
          <a:p>
            <a:pPr>
              <a:buFont typeface="Wingdings" panose="05000000000000000000" pitchFamily="2" charset="2"/>
              <a:buChar char="§"/>
            </a:pPr>
            <a:r>
              <a:rPr lang="en-US" dirty="0"/>
              <a:t> Adopt mitigation monitoring program</a:t>
            </a:r>
          </a:p>
          <a:p>
            <a:pPr>
              <a:buFont typeface="Wingdings" panose="05000000000000000000" pitchFamily="2" charset="2"/>
              <a:buChar char="§"/>
            </a:pPr>
            <a:r>
              <a:rPr lang="en-US" dirty="0"/>
              <a:t> Project-level analysis</a:t>
            </a:r>
          </a:p>
        </p:txBody>
      </p:sp>
      <p:sp>
        <p:nvSpPr>
          <p:cNvPr id="2" name="Date Placeholder 1">
            <a:extLst>
              <a:ext uri="{FF2B5EF4-FFF2-40B4-BE49-F238E27FC236}">
                <a16:creationId xmlns:a16="http://schemas.microsoft.com/office/drawing/2014/main" id="{52C5071E-E580-4696-9907-7C40426B3509}"/>
              </a:ext>
            </a:extLst>
          </p:cNvPr>
          <p:cNvSpPr>
            <a:spLocks noGrp="1"/>
          </p:cNvSpPr>
          <p:nvPr>
            <p:ph type="dt" sz="half" idx="2"/>
          </p:nvPr>
        </p:nvSpPr>
        <p:spPr>
          <a:xfrm>
            <a:off x="562708" y="6364808"/>
            <a:ext cx="1364694" cy="335114"/>
          </a:xfrm>
          <a:prstGeom prst="rect">
            <a:avLst/>
          </a:prstGeom>
        </p:spPr>
        <p:txBody>
          <a:bodyPr tIns="0" bIns="45720" anchor="ctr"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BB6AA-093C-49BD-AE16-1A9D7229D871}" type="datetime1">
              <a:rPr lang="en-US" smtClean="0"/>
              <a:pPr/>
              <a:t>7/17/2023</a:t>
            </a:fld>
            <a:endParaRPr lang="en-US" dirty="0"/>
          </a:p>
        </p:txBody>
      </p:sp>
      <p:sp>
        <p:nvSpPr>
          <p:cNvPr id="3" name="Footer Placeholder 2">
            <a:extLst>
              <a:ext uri="{FF2B5EF4-FFF2-40B4-BE49-F238E27FC236}">
                <a16:creationId xmlns:a16="http://schemas.microsoft.com/office/drawing/2014/main" id="{5364644C-1B80-4B7D-BC05-03316AD3B215}"/>
              </a:ext>
            </a:extLst>
          </p:cNvPr>
          <p:cNvSpPr>
            <a:spLocks noGrp="1"/>
          </p:cNvSpPr>
          <p:nvPr>
            <p:ph type="ftr" sz="quarter" idx="3"/>
          </p:nvPr>
        </p:nvSpPr>
        <p:spPr>
          <a:xfrm>
            <a:off x="2112558" y="6364808"/>
            <a:ext cx="8701548" cy="335114"/>
          </a:xfrm>
          <a:prstGeom prst="rect">
            <a:avLst/>
          </a:prstGeom>
        </p:spPr>
        <p:txBody>
          <a:bodyPr tIns="0" bIns="45720" anchor="ctr" anchorCtr="0"/>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sz="1200" dirty="0"/>
          </a:p>
        </p:txBody>
      </p:sp>
      <p:sp>
        <p:nvSpPr>
          <p:cNvPr id="4" name="Slide Number Placeholder 3">
            <a:extLst>
              <a:ext uri="{FF2B5EF4-FFF2-40B4-BE49-F238E27FC236}">
                <a16:creationId xmlns:a16="http://schemas.microsoft.com/office/drawing/2014/main" id="{7CEE4608-E634-4DF8-A6DE-00C382C66CA2}"/>
              </a:ext>
            </a:extLst>
          </p:cNvPr>
          <p:cNvSpPr>
            <a:spLocks noGrp="1"/>
          </p:cNvSpPr>
          <p:nvPr>
            <p:ph type="sldNum" sz="quarter" idx="4"/>
          </p:nvPr>
        </p:nvSpPr>
        <p:spPr>
          <a:xfrm>
            <a:off x="11029421" y="6364808"/>
            <a:ext cx="823453" cy="335114"/>
          </a:xfrm>
          <a:prstGeom prst="rect">
            <a:avLst/>
          </a:prstGeom>
        </p:spPr>
        <p:txBody>
          <a:bodyPr tIns="0" bIns="4572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58806-A1AF-4656-A8CB-7715E5E3E424}" type="slidenum">
              <a:rPr lang="en-US" smtClean="0"/>
              <a:pPr/>
              <a:t>7</a:t>
            </a:fld>
            <a:endParaRPr lang="en-US" dirty="0"/>
          </a:p>
        </p:txBody>
      </p:sp>
      <p:pic>
        <p:nvPicPr>
          <p:cNvPr id="7" name="Picture 6">
            <a:extLst>
              <a:ext uri="{FF2B5EF4-FFF2-40B4-BE49-F238E27FC236}">
                <a16:creationId xmlns:a16="http://schemas.microsoft.com/office/drawing/2014/main" id="{FB0B3D5B-B26F-2C5F-385D-B274AEA96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8" name="Picture 7">
            <a:extLst>
              <a:ext uri="{FF2B5EF4-FFF2-40B4-BE49-F238E27FC236}">
                <a16:creationId xmlns:a16="http://schemas.microsoft.com/office/drawing/2014/main" id="{5FB3F220-11BA-E4AB-3807-CDFE404B5499}"/>
              </a:ext>
            </a:extLst>
          </p:cNvPr>
          <p:cNvPicPr>
            <a:picLocks noChangeAspect="1"/>
          </p:cNvPicPr>
          <p:nvPr/>
        </p:nvPicPr>
        <p:blipFill>
          <a:blip r:embed="rId4"/>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192862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A8BFED9-F557-659E-28D8-78DFDF724D53}"/>
              </a:ext>
            </a:extLst>
          </p:cNvPr>
          <p:cNvSpPr txBox="1">
            <a:spLocks/>
          </p:cNvSpPr>
          <p:nvPr/>
        </p:nvSpPr>
        <p:spPr>
          <a:xfrm>
            <a:off x="590092" y="353482"/>
            <a:ext cx="10772775" cy="1388461"/>
          </a:xfrm>
          <a:prstGeom prst="rect">
            <a:avLst/>
          </a:prstGeom>
        </p:spPr>
        <p:txBody>
          <a:bodyPr vert="horz" lIns="91440" tIns="45720" rIns="91440" bIns="9144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CEQA Process</a:t>
            </a:r>
          </a:p>
        </p:txBody>
      </p:sp>
      <p:grpSp>
        <p:nvGrpSpPr>
          <p:cNvPr id="7" name="Group 6">
            <a:extLst>
              <a:ext uri="{FF2B5EF4-FFF2-40B4-BE49-F238E27FC236}">
                <a16:creationId xmlns:a16="http://schemas.microsoft.com/office/drawing/2014/main" id="{23A1A0C5-EA41-9612-FE40-797F7A1B0184}"/>
              </a:ext>
            </a:extLst>
          </p:cNvPr>
          <p:cNvGrpSpPr/>
          <p:nvPr/>
        </p:nvGrpSpPr>
        <p:grpSpPr>
          <a:xfrm>
            <a:off x="7927435" y="3302466"/>
            <a:ext cx="2417561" cy="2350392"/>
            <a:chOff x="6768562" y="530521"/>
            <a:chExt cx="2417561" cy="1817106"/>
          </a:xfrm>
        </p:grpSpPr>
        <p:cxnSp>
          <p:nvCxnSpPr>
            <p:cNvPr id="10" name="Straight Connector 9">
              <a:extLst>
                <a:ext uri="{FF2B5EF4-FFF2-40B4-BE49-F238E27FC236}">
                  <a16:creationId xmlns:a16="http://schemas.microsoft.com/office/drawing/2014/main" id="{333ECD90-032B-DB6B-EBB9-FD2DA940E476}"/>
                </a:ext>
              </a:extLst>
            </p:cNvPr>
            <p:cNvCxnSpPr>
              <a:cxnSpLocks/>
            </p:cNvCxnSpPr>
            <p:nvPr/>
          </p:nvCxnSpPr>
          <p:spPr>
            <a:xfrm flipV="1">
              <a:off x="7978140" y="530521"/>
              <a:ext cx="0" cy="14880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EEAC6B-4799-EC3D-4B11-45176D0F496A}"/>
                </a:ext>
              </a:extLst>
            </p:cNvPr>
            <p:cNvSpPr txBox="1"/>
            <p:nvPr/>
          </p:nvSpPr>
          <p:spPr>
            <a:xfrm>
              <a:off x="6768562" y="1591362"/>
              <a:ext cx="2417561" cy="756265"/>
            </a:xfrm>
            <a:prstGeom prst="rect">
              <a:avLst/>
            </a:prstGeom>
            <a:solidFill>
              <a:schemeClr val="accent3">
                <a:lumMod val="20000"/>
                <a:lumOff val="80000"/>
              </a:schemeClr>
            </a:solidFill>
            <a:ln w="19050">
              <a:solidFill>
                <a:schemeClr val="accent3">
                  <a:lumMod val="40000"/>
                  <a:lumOff val="60000"/>
                </a:schemeClr>
              </a:solidFill>
            </a:ln>
          </p:spPr>
          <p:txBody>
            <a:bodyPr wrap="square" lIns="0" tIns="45720" rIns="0" rtlCol="0" anchor="ctr" anchorCtr="0">
              <a:noAutofit/>
            </a:bodyPr>
            <a:lstStyle/>
            <a:p>
              <a:pPr algn="ctr"/>
              <a:r>
                <a:rPr lang="en-US" sz="1600" dirty="0">
                  <a:solidFill>
                    <a:schemeClr val="tx2"/>
                  </a:solidFill>
                </a:rPr>
                <a:t>Responsible agency </a:t>
              </a:r>
              <a:br>
                <a:rPr lang="en-US" sz="1600" dirty="0">
                  <a:solidFill>
                    <a:schemeClr val="tx2"/>
                  </a:solidFill>
                </a:rPr>
              </a:br>
              <a:r>
                <a:rPr lang="en-US" sz="1600" dirty="0">
                  <a:solidFill>
                    <a:schemeClr val="tx2"/>
                  </a:solidFill>
                </a:rPr>
                <a:t>decision-making bodies </a:t>
              </a:r>
              <a:br>
                <a:rPr lang="en-US" sz="1600" dirty="0">
                  <a:solidFill>
                    <a:schemeClr val="tx2"/>
                  </a:solidFill>
                </a:rPr>
              </a:br>
              <a:r>
                <a:rPr lang="en-US" sz="1600" dirty="0">
                  <a:solidFill>
                    <a:schemeClr val="tx2"/>
                  </a:solidFill>
                </a:rPr>
                <a:t>consider the Final EIR</a:t>
              </a:r>
            </a:p>
          </p:txBody>
        </p:sp>
      </p:grpSp>
      <p:grpSp>
        <p:nvGrpSpPr>
          <p:cNvPr id="12" name="Group 11">
            <a:extLst>
              <a:ext uri="{FF2B5EF4-FFF2-40B4-BE49-F238E27FC236}">
                <a16:creationId xmlns:a16="http://schemas.microsoft.com/office/drawing/2014/main" id="{7BE6B260-E7DC-AC2D-CD62-3265B72B7571}"/>
              </a:ext>
            </a:extLst>
          </p:cNvPr>
          <p:cNvGrpSpPr/>
          <p:nvPr/>
        </p:nvGrpSpPr>
        <p:grpSpPr>
          <a:xfrm>
            <a:off x="5061282" y="3876080"/>
            <a:ext cx="1409700" cy="1160973"/>
            <a:chOff x="1957206" y="4217239"/>
            <a:chExt cx="1674470" cy="1160973"/>
          </a:xfrm>
        </p:grpSpPr>
        <p:cxnSp>
          <p:nvCxnSpPr>
            <p:cNvPr id="13" name="Connector: Elbow 12">
              <a:extLst>
                <a:ext uri="{FF2B5EF4-FFF2-40B4-BE49-F238E27FC236}">
                  <a16:creationId xmlns:a16="http://schemas.microsoft.com/office/drawing/2014/main" id="{BB23D884-150F-A03A-32E1-3F8156B666A8}"/>
                </a:ext>
              </a:extLst>
            </p:cNvPr>
            <p:cNvCxnSpPr>
              <a:cxnSpLocks/>
            </p:cNvCxnSpPr>
            <p:nvPr/>
          </p:nvCxnSpPr>
          <p:spPr>
            <a:xfrm rot="16200000" flipV="1">
              <a:off x="1795338" y="4379107"/>
              <a:ext cx="1160972" cy="837235"/>
            </a:xfrm>
            <a:prstGeom prst="bent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4A773B1-BA66-6B11-CE08-B0507956C6CD}"/>
                </a:ext>
              </a:extLst>
            </p:cNvPr>
            <p:cNvCxnSpPr>
              <a:cxnSpLocks/>
            </p:cNvCxnSpPr>
            <p:nvPr/>
          </p:nvCxnSpPr>
          <p:spPr>
            <a:xfrm rot="5400000">
              <a:off x="2632573" y="4379108"/>
              <a:ext cx="1160972" cy="837235"/>
            </a:xfrm>
            <a:prstGeom prst="bent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A1F92D1-97FB-499A-07C0-1521CCA937F9}"/>
              </a:ext>
            </a:extLst>
          </p:cNvPr>
          <p:cNvGrpSpPr/>
          <p:nvPr/>
        </p:nvGrpSpPr>
        <p:grpSpPr>
          <a:xfrm>
            <a:off x="2553882" y="3876080"/>
            <a:ext cx="1334530" cy="1160973"/>
            <a:chOff x="1957206" y="4217239"/>
            <a:chExt cx="1674470" cy="1160973"/>
          </a:xfrm>
        </p:grpSpPr>
        <p:cxnSp>
          <p:nvCxnSpPr>
            <p:cNvPr id="22" name="Connector: Elbow 21">
              <a:extLst>
                <a:ext uri="{FF2B5EF4-FFF2-40B4-BE49-F238E27FC236}">
                  <a16:creationId xmlns:a16="http://schemas.microsoft.com/office/drawing/2014/main" id="{9DE9EBA3-C7DF-A36C-1A1D-42868326C8AE}"/>
                </a:ext>
              </a:extLst>
            </p:cNvPr>
            <p:cNvCxnSpPr>
              <a:cxnSpLocks/>
            </p:cNvCxnSpPr>
            <p:nvPr/>
          </p:nvCxnSpPr>
          <p:spPr>
            <a:xfrm rot="16200000" flipV="1">
              <a:off x="1795338" y="4379107"/>
              <a:ext cx="1160972" cy="837235"/>
            </a:xfrm>
            <a:prstGeom prst="bent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FC2E424F-F3CB-98B0-6C5C-18BF7325981A}"/>
                </a:ext>
              </a:extLst>
            </p:cNvPr>
            <p:cNvCxnSpPr>
              <a:cxnSpLocks/>
            </p:cNvCxnSpPr>
            <p:nvPr/>
          </p:nvCxnSpPr>
          <p:spPr>
            <a:xfrm rot="5400000">
              <a:off x="2632573" y="4379108"/>
              <a:ext cx="1160972" cy="837235"/>
            </a:xfrm>
            <a:prstGeom prst="bentConnector3">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23418A92-ACCE-1EFC-0C4E-7F9E2AC7AC4E}"/>
              </a:ext>
            </a:extLst>
          </p:cNvPr>
          <p:cNvCxnSpPr>
            <a:cxnSpLocks/>
          </p:cNvCxnSpPr>
          <p:nvPr/>
        </p:nvCxnSpPr>
        <p:spPr>
          <a:xfrm>
            <a:off x="2945919" y="3268010"/>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E5FCF1F-970A-2C61-3B14-A4A6EEBD31DE}"/>
              </a:ext>
            </a:extLst>
          </p:cNvPr>
          <p:cNvCxnSpPr>
            <a:cxnSpLocks/>
          </p:cNvCxnSpPr>
          <p:nvPr/>
        </p:nvCxnSpPr>
        <p:spPr>
          <a:xfrm>
            <a:off x="4250262" y="3268010"/>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E409E4-6CF4-E17B-60FD-54ECA6163261}"/>
              </a:ext>
            </a:extLst>
          </p:cNvPr>
          <p:cNvCxnSpPr>
            <a:cxnSpLocks/>
          </p:cNvCxnSpPr>
          <p:nvPr/>
        </p:nvCxnSpPr>
        <p:spPr>
          <a:xfrm>
            <a:off x="5554605" y="3268010"/>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C992A81-7F2E-6C2E-C042-4538DDE6C4AF}"/>
              </a:ext>
            </a:extLst>
          </p:cNvPr>
          <p:cNvCxnSpPr>
            <a:cxnSpLocks/>
          </p:cNvCxnSpPr>
          <p:nvPr/>
        </p:nvCxnSpPr>
        <p:spPr>
          <a:xfrm>
            <a:off x="6858948" y="3268010"/>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FF74597-CED3-89A5-B4CF-6EDB0CC54CDF}"/>
              </a:ext>
            </a:extLst>
          </p:cNvPr>
          <p:cNvCxnSpPr>
            <a:cxnSpLocks/>
          </p:cNvCxnSpPr>
          <p:nvPr/>
        </p:nvCxnSpPr>
        <p:spPr>
          <a:xfrm>
            <a:off x="8163291" y="3268010"/>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A8729B5-5820-6064-696A-AE5B3C6671EF}"/>
              </a:ext>
            </a:extLst>
          </p:cNvPr>
          <p:cNvCxnSpPr>
            <a:cxnSpLocks/>
          </p:cNvCxnSpPr>
          <p:nvPr/>
        </p:nvCxnSpPr>
        <p:spPr>
          <a:xfrm>
            <a:off x="9467627" y="3268009"/>
            <a:ext cx="32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7EA3260-52E3-E797-D227-E84A3CC4AD1F}"/>
              </a:ext>
            </a:extLst>
          </p:cNvPr>
          <p:cNvSpPr txBox="1"/>
          <p:nvPr/>
        </p:nvSpPr>
        <p:spPr>
          <a:xfrm>
            <a:off x="1950368" y="1741946"/>
            <a:ext cx="1113222" cy="2534215"/>
          </a:xfrm>
          <a:prstGeom prst="snip2DiagRect">
            <a:avLst>
              <a:gd name="adj1" fmla="val 0"/>
              <a:gd name="adj2" fmla="val 0"/>
            </a:avLst>
          </a:prstGeom>
          <a:solidFill>
            <a:schemeClr val="accent1"/>
          </a:solidFill>
        </p:spPr>
        <p:txBody>
          <a:bodyPr wrap="square" lIns="0" tIns="45720" rIns="0" rtlCol="0" anchor="ctr" anchorCtr="0">
            <a:normAutofit/>
          </a:bodyPr>
          <a:lstStyle/>
          <a:p>
            <a:pPr algn="ctr"/>
            <a:r>
              <a:rPr lang="en-US" sz="1600" dirty="0">
                <a:solidFill>
                  <a:schemeClr val="bg1"/>
                </a:solidFill>
              </a:rPr>
              <a:t>City circulates </a:t>
            </a:r>
            <a:br>
              <a:rPr lang="en-US" sz="1600" b="1" dirty="0">
                <a:solidFill>
                  <a:schemeClr val="bg1"/>
                </a:solidFill>
              </a:rPr>
            </a:br>
            <a:r>
              <a:rPr lang="en-US" sz="1600" b="1" dirty="0">
                <a:solidFill>
                  <a:schemeClr val="bg1"/>
                </a:solidFill>
              </a:rPr>
              <a:t>Notice of Preparation </a:t>
            </a:r>
            <a:r>
              <a:rPr lang="en-US" sz="1600" dirty="0">
                <a:solidFill>
                  <a:schemeClr val="bg1"/>
                </a:solidFill>
              </a:rPr>
              <a:t>published</a:t>
            </a:r>
          </a:p>
        </p:txBody>
      </p:sp>
      <p:sp>
        <p:nvSpPr>
          <p:cNvPr id="44" name="TextBox 43">
            <a:extLst>
              <a:ext uri="{FF2B5EF4-FFF2-40B4-BE49-F238E27FC236}">
                <a16:creationId xmlns:a16="http://schemas.microsoft.com/office/drawing/2014/main" id="{D4553EBB-688E-C0DA-F577-C44D0B04F505}"/>
              </a:ext>
            </a:extLst>
          </p:cNvPr>
          <p:cNvSpPr txBox="1"/>
          <p:nvPr/>
        </p:nvSpPr>
        <p:spPr>
          <a:xfrm>
            <a:off x="3254711" y="1741946"/>
            <a:ext cx="1113222" cy="2534215"/>
          </a:xfrm>
          <a:prstGeom prst="snip2DiagRect">
            <a:avLst>
              <a:gd name="adj1" fmla="val 0"/>
              <a:gd name="adj2" fmla="val 0"/>
            </a:avLst>
          </a:prstGeom>
          <a:solidFill>
            <a:schemeClr val="accent1"/>
          </a:solidFill>
        </p:spPr>
        <p:txBody>
          <a:bodyPr wrap="square" lIns="45720" rIns="45720" rtlCol="0" anchor="ctr" anchorCtr="0">
            <a:normAutofit/>
          </a:bodyPr>
          <a:lstStyle/>
          <a:p>
            <a:pPr algn="ctr"/>
            <a:r>
              <a:rPr lang="en-US" sz="1600" dirty="0">
                <a:solidFill>
                  <a:schemeClr val="bg1"/>
                </a:solidFill>
              </a:rPr>
              <a:t>City prepares </a:t>
            </a:r>
          </a:p>
          <a:p>
            <a:pPr algn="ctr"/>
            <a:r>
              <a:rPr lang="en-US" sz="1600" b="1" dirty="0">
                <a:solidFill>
                  <a:schemeClr val="bg1"/>
                </a:solidFill>
              </a:rPr>
              <a:t>Draft EIR</a:t>
            </a:r>
          </a:p>
        </p:txBody>
      </p:sp>
      <p:sp>
        <p:nvSpPr>
          <p:cNvPr id="45" name="TextBox 44">
            <a:extLst>
              <a:ext uri="{FF2B5EF4-FFF2-40B4-BE49-F238E27FC236}">
                <a16:creationId xmlns:a16="http://schemas.microsoft.com/office/drawing/2014/main" id="{C98A9CD8-03FB-EB20-0CE5-6DC8DAB74BFA}"/>
              </a:ext>
            </a:extLst>
          </p:cNvPr>
          <p:cNvSpPr txBox="1"/>
          <p:nvPr/>
        </p:nvSpPr>
        <p:spPr>
          <a:xfrm>
            <a:off x="4559054" y="1741946"/>
            <a:ext cx="1113222" cy="2534216"/>
          </a:xfrm>
          <a:prstGeom prst="snip2DiagRect">
            <a:avLst>
              <a:gd name="adj1" fmla="val 0"/>
              <a:gd name="adj2" fmla="val 0"/>
            </a:avLst>
          </a:prstGeom>
          <a:solidFill>
            <a:schemeClr val="accent2"/>
          </a:solidFill>
        </p:spPr>
        <p:txBody>
          <a:bodyPr wrap="square" lIns="45720" rIns="45720" rtlCol="0" anchor="ctr" anchorCtr="0">
            <a:noAutofit/>
          </a:bodyPr>
          <a:lstStyle/>
          <a:p>
            <a:pPr algn="ctr"/>
            <a:r>
              <a:rPr lang="en-US" sz="1600" dirty="0">
                <a:solidFill>
                  <a:schemeClr val="bg1"/>
                </a:solidFill>
              </a:rPr>
              <a:t>City publishes </a:t>
            </a:r>
            <a:r>
              <a:rPr lang="en-US" sz="1600" b="1" dirty="0">
                <a:solidFill>
                  <a:schemeClr val="bg1"/>
                </a:solidFill>
              </a:rPr>
              <a:t>Draft EIR</a:t>
            </a:r>
          </a:p>
        </p:txBody>
      </p:sp>
      <p:sp>
        <p:nvSpPr>
          <p:cNvPr id="46" name="TextBox 45">
            <a:extLst>
              <a:ext uri="{FF2B5EF4-FFF2-40B4-BE49-F238E27FC236}">
                <a16:creationId xmlns:a16="http://schemas.microsoft.com/office/drawing/2014/main" id="{587C1B67-8067-3D2A-E844-D9DD40934279}"/>
              </a:ext>
            </a:extLst>
          </p:cNvPr>
          <p:cNvSpPr txBox="1"/>
          <p:nvPr/>
        </p:nvSpPr>
        <p:spPr>
          <a:xfrm>
            <a:off x="5863397" y="1741946"/>
            <a:ext cx="1113222" cy="2534216"/>
          </a:xfrm>
          <a:prstGeom prst="snip2DiagRect">
            <a:avLst>
              <a:gd name="adj1" fmla="val 0"/>
              <a:gd name="adj2" fmla="val 0"/>
            </a:avLst>
          </a:prstGeom>
          <a:solidFill>
            <a:schemeClr val="accent2"/>
          </a:solidFill>
        </p:spPr>
        <p:txBody>
          <a:bodyPr wrap="square" lIns="45720" rIns="45720" rtlCol="0" anchor="ctr" anchorCtr="0">
            <a:normAutofit/>
          </a:bodyPr>
          <a:lstStyle/>
          <a:p>
            <a:pPr algn="ctr"/>
            <a:r>
              <a:rPr lang="en-US" sz="1600" b="1" dirty="0">
                <a:solidFill>
                  <a:schemeClr val="bg1"/>
                </a:solidFill>
              </a:rPr>
              <a:t>Public review period</a:t>
            </a:r>
            <a:br>
              <a:rPr lang="en-US" sz="1600" b="1" dirty="0">
                <a:solidFill>
                  <a:schemeClr val="bg1"/>
                </a:solidFill>
              </a:rPr>
            </a:br>
            <a:r>
              <a:rPr lang="en-US" sz="1600" i="1" dirty="0">
                <a:solidFill>
                  <a:schemeClr val="bg1"/>
                </a:solidFill>
              </a:rPr>
              <a:t>(45 days)</a:t>
            </a:r>
          </a:p>
        </p:txBody>
      </p:sp>
      <p:sp>
        <p:nvSpPr>
          <p:cNvPr id="48" name="TextBox 47">
            <a:extLst>
              <a:ext uri="{FF2B5EF4-FFF2-40B4-BE49-F238E27FC236}">
                <a16:creationId xmlns:a16="http://schemas.microsoft.com/office/drawing/2014/main" id="{F604989B-1CAC-DF9A-EC01-FED600BE698E}"/>
              </a:ext>
            </a:extLst>
          </p:cNvPr>
          <p:cNvSpPr txBox="1"/>
          <p:nvPr/>
        </p:nvSpPr>
        <p:spPr>
          <a:xfrm>
            <a:off x="7167740" y="1741946"/>
            <a:ext cx="1113222" cy="2534216"/>
          </a:xfrm>
          <a:prstGeom prst="snip2DiagRect">
            <a:avLst>
              <a:gd name="adj1" fmla="val 0"/>
              <a:gd name="adj2" fmla="val 0"/>
            </a:avLst>
          </a:prstGeom>
          <a:solidFill>
            <a:schemeClr val="accent3"/>
          </a:solidFill>
        </p:spPr>
        <p:txBody>
          <a:bodyPr wrap="square" lIns="45720" rIns="45720" rtlCol="0" anchor="ctr" anchorCtr="0">
            <a:noAutofit/>
          </a:bodyPr>
          <a:lstStyle/>
          <a:p>
            <a:pPr algn="ctr"/>
            <a:r>
              <a:rPr lang="en-US" sz="1600" dirty="0">
                <a:solidFill>
                  <a:schemeClr val="bg1"/>
                </a:solidFill>
              </a:rPr>
              <a:t>City prepares </a:t>
            </a:r>
          </a:p>
          <a:p>
            <a:pPr algn="ctr"/>
            <a:r>
              <a:rPr lang="en-US" sz="1600" b="1" dirty="0">
                <a:solidFill>
                  <a:schemeClr val="bg1"/>
                </a:solidFill>
              </a:rPr>
              <a:t>Final EIR</a:t>
            </a:r>
            <a:endParaRPr lang="en-US" sz="1600" dirty="0">
              <a:solidFill>
                <a:schemeClr val="bg1"/>
              </a:solidFill>
            </a:endParaRPr>
          </a:p>
        </p:txBody>
      </p:sp>
      <p:sp>
        <p:nvSpPr>
          <p:cNvPr id="49" name="TextBox 48">
            <a:extLst>
              <a:ext uri="{FF2B5EF4-FFF2-40B4-BE49-F238E27FC236}">
                <a16:creationId xmlns:a16="http://schemas.microsoft.com/office/drawing/2014/main" id="{A39FA2F8-3023-FD55-2AE6-46C2B9B8A488}"/>
              </a:ext>
            </a:extLst>
          </p:cNvPr>
          <p:cNvSpPr txBox="1"/>
          <p:nvPr/>
        </p:nvSpPr>
        <p:spPr>
          <a:xfrm>
            <a:off x="8472083" y="1741945"/>
            <a:ext cx="1113222" cy="2534216"/>
          </a:xfrm>
          <a:prstGeom prst="snip2DiagRect">
            <a:avLst>
              <a:gd name="adj1" fmla="val 0"/>
              <a:gd name="adj2" fmla="val 0"/>
            </a:avLst>
          </a:prstGeom>
          <a:solidFill>
            <a:schemeClr val="accent3"/>
          </a:solidFill>
        </p:spPr>
        <p:txBody>
          <a:bodyPr wrap="square" lIns="45720" rIns="45720" rtlCol="0" anchor="ctr" anchorCtr="0">
            <a:normAutofit/>
          </a:bodyPr>
          <a:lstStyle/>
          <a:p>
            <a:pPr algn="ctr"/>
            <a:r>
              <a:rPr lang="en-US" sz="1600" dirty="0">
                <a:solidFill>
                  <a:schemeClr val="bg1"/>
                </a:solidFill>
              </a:rPr>
              <a:t>City publishes </a:t>
            </a:r>
            <a:r>
              <a:rPr lang="en-US" sz="1600" b="1" dirty="0">
                <a:solidFill>
                  <a:schemeClr val="bg1"/>
                </a:solidFill>
              </a:rPr>
              <a:t>Final EIR</a:t>
            </a:r>
          </a:p>
        </p:txBody>
      </p:sp>
      <p:sp>
        <p:nvSpPr>
          <p:cNvPr id="50" name="TextBox 49">
            <a:extLst>
              <a:ext uri="{FF2B5EF4-FFF2-40B4-BE49-F238E27FC236}">
                <a16:creationId xmlns:a16="http://schemas.microsoft.com/office/drawing/2014/main" id="{48E98432-824D-AB2D-E242-724DBEE9F01A}"/>
              </a:ext>
            </a:extLst>
          </p:cNvPr>
          <p:cNvSpPr txBox="1"/>
          <p:nvPr/>
        </p:nvSpPr>
        <p:spPr>
          <a:xfrm>
            <a:off x="9788385" y="1741945"/>
            <a:ext cx="1113222" cy="2534216"/>
          </a:xfrm>
          <a:prstGeom prst="snip2DiagRect">
            <a:avLst>
              <a:gd name="adj1" fmla="val 0"/>
              <a:gd name="adj2" fmla="val 0"/>
            </a:avLst>
          </a:prstGeom>
          <a:solidFill>
            <a:schemeClr val="accent5"/>
          </a:solidFill>
        </p:spPr>
        <p:txBody>
          <a:bodyPr wrap="square" lIns="45720" rIns="45720" rtlCol="0" anchor="ctr" anchorCtr="0">
            <a:noAutofit/>
          </a:bodyPr>
          <a:lstStyle/>
          <a:p>
            <a:pPr algn="ctr"/>
            <a:r>
              <a:rPr lang="en-US" sz="1600" dirty="0">
                <a:solidFill>
                  <a:schemeClr val="bg1"/>
                </a:solidFill>
              </a:rPr>
              <a:t>City makes  decision on the project</a:t>
            </a:r>
          </a:p>
        </p:txBody>
      </p:sp>
      <p:sp>
        <p:nvSpPr>
          <p:cNvPr id="56" name="TextBox 55">
            <a:extLst>
              <a:ext uri="{FF2B5EF4-FFF2-40B4-BE49-F238E27FC236}">
                <a16:creationId xmlns:a16="http://schemas.microsoft.com/office/drawing/2014/main" id="{20DB38D7-87AF-A785-37E2-0471261F8B69}"/>
              </a:ext>
            </a:extLst>
          </p:cNvPr>
          <p:cNvSpPr txBox="1"/>
          <p:nvPr/>
        </p:nvSpPr>
        <p:spPr>
          <a:xfrm>
            <a:off x="1965299" y="4672898"/>
            <a:ext cx="2417565" cy="978214"/>
          </a:xfrm>
          <a:prstGeom prst="rect">
            <a:avLst/>
          </a:prstGeom>
          <a:solidFill>
            <a:schemeClr val="accent1">
              <a:lumMod val="20000"/>
              <a:lumOff val="80000"/>
            </a:schemeClr>
          </a:solidFill>
          <a:ln w="19050">
            <a:solidFill>
              <a:schemeClr val="tx2">
                <a:lumMod val="25000"/>
                <a:lumOff val="75000"/>
              </a:schemeClr>
            </a:solidFill>
          </a:ln>
        </p:spPr>
        <p:txBody>
          <a:bodyPr wrap="square" lIns="0" tIns="45720" rIns="0" rtlCol="0" anchor="ctr" anchorCtr="0">
            <a:noAutofit/>
          </a:bodyPr>
          <a:lstStyle/>
          <a:p>
            <a:pPr algn="ctr"/>
            <a:r>
              <a:rPr lang="en-US" sz="1600" dirty="0">
                <a:solidFill>
                  <a:schemeClr val="tx2"/>
                </a:solidFill>
              </a:rPr>
              <a:t>City solicits comment </a:t>
            </a:r>
            <a:br>
              <a:rPr lang="en-US" sz="1600" dirty="0">
                <a:solidFill>
                  <a:schemeClr val="tx2"/>
                </a:solidFill>
              </a:rPr>
            </a:br>
            <a:r>
              <a:rPr lang="en-US" sz="1600" dirty="0">
                <a:solidFill>
                  <a:schemeClr val="tx2"/>
                </a:solidFill>
              </a:rPr>
              <a:t>from agencies and public on the </a:t>
            </a:r>
            <a:r>
              <a:rPr lang="en-US" sz="1600" u="sng" dirty="0">
                <a:solidFill>
                  <a:schemeClr val="tx2"/>
                </a:solidFill>
              </a:rPr>
              <a:t>content</a:t>
            </a:r>
            <a:r>
              <a:rPr lang="en-US" sz="1600" dirty="0">
                <a:solidFill>
                  <a:schemeClr val="tx2"/>
                </a:solidFill>
              </a:rPr>
              <a:t> of the </a:t>
            </a:r>
          </a:p>
          <a:p>
            <a:pPr algn="ctr"/>
            <a:r>
              <a:rPr lang="en-US" sz="1600" dirty="0">
                <a:solidFill>
                  <a:schemeClr val="tx2"/>
                </a:solidFill>
              </a:rPr>
              <a:t>Draft EIR</a:t>
            </a:r>
          </a:p>
        </p:txBody>
      </p:sp>
      <p:sp>
        <p:nvSpPr>
          <p:cNvPr id="57" name="TextBox 56">
            <a:extLst>
              <a:ext uri="{FF2B5EF4-FFF2-40B4-BE49-F238E27FC236}">
                <a16:creationId xmlns:a16="http://schemas.microsoft.com/office/drawing/2014/main" id="{8F0297B3-2902-D169-A999-E1E1F074CEA8}"/>
              </a:ext>
            </a:extLst>
          </p:cNvPr>
          <p:cNvSpPr txBox="1"/>
          <p:nvPr/>
        </p:nvSpPr>
        <p:spPr>
          <a:xfrm>
            <a:off x="4559054" y="4672898"/>
            <a:ext cx="2417566" cy="978214"/>
          </a:xfrm>
          <a:prstGeom prst="rect">
            <a:avLst/>
          </a:prstGeom>
          <a:solidFill>
            <a:schemeClr val="accent2">
              <a:lumMod val="20000"/>
              <a:lumOff val="80000"/>
            </a:schemeClr>
          </a:solidFill>
          <a:ln w="19050">
            <a:solidFill>
              <a:schemeClr val="accent2">
                <a:lumMod val="40000"/>
                <a:lumOff val="60000"/>
              </a:schemeClr>
            </a:solidFill>
          </a:ln>
        </p:spPr>
        <p:txBody>
          <a:bodyPr wrap="square" lIns="0" tIns="45720" rIns="0" rtlCol="0" anchor="ctr" anchorCtr="0">
            <a:noAutofit/>
          </a:bodyPr>
          <a:lstStyle/>
          <a:p>
            <a:pPr algn="ctr"/>
            <a:r>
              <a:rPr lang="en-US" sz="1600" dirty="0">
                <a:solidFill>
                  <a:schemeClr val="tx2"/>
                </a:solidFill>
              </a:rPr>
              <a:t>City solicits comment </a:t>
            </a:r>
            <a:br>
              <a:rPr lang="en-US" sz="1600" dirty="0">
                <a:solidFill>
                  <a:schemeClr val="tx2"/>
                </a:solidFill>
              </a:rPr>
            </a:br>
            <a:r>
              <a:rPr lang="en-US" sz="1600" dirty="0">
                <a:solidFill>
                  <a:schemeClr val="tx2"/>
                </a:solidFill>
              </a:rPr>
              <a:t>from agencies and public on the </a:t>
            </a:r>
            <a:r>
              <a:rPr lang="en-US" sz="1600" u="sng" dirty="0">
                <a:solidFill>
                  <a:schemeClr val="tx2"/>
                </a:solidFill>
              </a:rPr>
              <a:t>adequacy</a:t>
            </a:r>
            <a:r>
              <a:rPr lang="en-US" sz="1600" dirty="0">
                <a:solidFill>
                  <a:schemeClr val="tx2"/>
                </a:solidFill>
              </a:rPr>
              <a:t> of the </a:t>
            </a:r>
          </a:p>
          <a:p>
            <a:pPr algn="ctr"/>
            <a:r>
              <a:rPr lang="en-US" sz="1600" dirty="0">
                <a:solidFill>
                  <a:schemeClr val="tx2"/>
                </a:solidFill>
              </a:rPr>
              <a:t>Draft EIR</a:t>
            </a:r>
          </a:p>
        </p:txBody>
      </p:sp>
      <p:sp>
        <p:nvSpPr>
          <p:cNvPr id="58" name="TextBox 57">
            <a:extLst>
              <a:ext uri="{FF2B5EF4-FFF2-40B4-BE49-F238E27FC236}">
                <a16:creationId xmlns:a16="http://schemas.microsoft.com/office/drawing/2014/main" id="{6C37A99F-786A-5FCA-8EE6-DF8534E78677}"/>
              </a:ext>
            </a:extLst>
          </p:cNvPr>
          <p:cNvSpPr txBox="1"/>
          <p:nvPr/>
        </p:nvSpPr>
        <p:spPr>
          <a:xfrm>
            <a:off x="647547" y="4771581"/>
            <a:ext cx="894118" cy="780847"/>
          </a:xfrm>
          <a:prstGeom prst="rect">
            <a:avLst/>
          </a:prstGeom>
          <a:solidFill>
            <a:schemeClr val="tx1">
              <a:lumMod val="75000"/>
              <a:lumOff val="25000"/>
            </a:schemeClr>
          </a:solidFill>
          <a:ln w="19050">
            <a:solidFill>
              <a:schemeClr val="tx1">
                <a:lumMod val="75000"/>
                <a:lumOff val="25000"/>
              </a:schemeClr>
            </a:solidFill>
          </a:ln>
        </p:spPr>
        <p:txBody>
          <a:bodyPr wrap="square" lIns="0" tIns="45720" rIns="0" rtlCol="0" anchor="ctr" anchorCtr="0">
            <a:normAutofit/>
          </a:bodyPr>
          <a:lstStyle/>
          <a:p>
            <a:pPr algn="ctr"/>
            <a:r>
              <a:rPr lang="en-US" sz="1600" dirty="0">
                <a:solidFill>
                  <a:schemeClr val="bg1"/>
                </a:solidFill>
              </a:rPr>
              <a:t>We are </a:t>
            </a:r>
          </a:p>
          <a:p>
            <a:pPr algn="ctr"/>
            <a:r>
              <a:rPr lang="en-US" sz="1600" dirty="0">
                <a:solidFill>
                  <a:schemeClr val="bg1"/>
                </a:solidFill>
              </a:rPr>
              <a:t>here</a:t>
            </a:r>
          </a:p>
        </p:txBody>
      </p:sp>
      <p:cxnSp>
        <p:nvCxnSpPr>
          <p:cNvPr id="59" name="Straight Arrow Connector 58">
            <a:extLst>
              <a:ext uri="{FF2B5EF4-FFF2-40B4-BE49-F238E27FC236}">
                <a16:creationId xmlns:a16="http://schemas.microsoft.com/office/drawing/2014/main" id="{15EF5E97-A739-941F-7591-5BF9BE67C627}"/>
              </a:ext>
            </a:extLst>
          </p:cNvPr>
          <p:cNvCxnSpPr>
            <a:cxnSpLocks/>
            <a:stCxn id="58" idx="3"/>
            <a:endCxn id="56" idx="1"/>
          </p:cNvCxnSpPr>
          <p:nvPr/>
        </p:nvCxnSpPr>
        <p:spPr>
          <a:xfrm>
            <a:off x="1541665" y="5162005"/>
            <a:ext cx="4236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40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299DA-DD9B-4586-BFA7-F81A13FB55B5}"/>
              </a:ext>
            </a:extLst>
          </p:cNvPr>
          <p:cNvSpPr>
            <a:spLocks noGrp="1"/>
          </p:cNvSpPr>
          <p:nvPr>
            <p:ph type="title"/>
          </p:nvPr>
        </p:nvSpPr>
        <p:spPr/>
        <p:txBody>
          <a:bodyPr bIns="91440"/>
          <a:lstStyle/>
          <a:p>
            <a:r>
              <a:rPr lang="en-US" dirty="0">
                <a:latin typeface="+mj-lt"/>
              </a:rPr>
              <a:t>Purpose of Scoping Session</a:t>
            </a:r>
          </a:p>
        </p:txBody>
      </p:sp>
      <p:sp>
        <p:nvSpPr>
          <p:cNvPr id="6" name="Content Placeholder 5">
            <a:extLst>
              <a:ext uri="{FF2B5EF4-FFF2-40B4-BE49-F238E27FC236}">
                <a16:creationId xmlns:a16="http://schemas.microsoft.com/office/drawing/2014/main" id="{09A21C42-5C30-422A-A05D-F7DD3E882BF1}"/>
              </a:ext>
            </a:extLst>
          </p:cNvPr>
          <p:cNvSpPr>
            <a:spLocks noGrp="1"/>
          </p:cNvSpPr>
          <p:nvPr>
            <p:ph idx="1"/>
          </p:nvPr>
        </p:nvSpPr>
        <p:spPr/>
        <p:txBody>
          <a:bodyPr>
            <a:normAutofit/>
          </a:bodyPr>
          <a:lstStyle/>
          <a:p>
            <a:pPr>
              <a:buFont typeface="Wingdings" panose="05000000000000000000" pitchFamily="2" charset="2"/>
              <a:buChar char="§"/>
            </a:pPr>
            <a:r>
              <a:rPr lang="en-US" dirty="0"/>
              <a:t> Public input on the environmental analyses</a:t>
            </a:r>
          </a:p>
          <a:p>
            <a:pPr>
              <a:buFont typeface="Wingdings" panose="05000000000000000000" pitchFamily="2" charset="2"/>
              <a:buChar char="§"/>
            </a:pPr>
            <a:r>
              <a:rPr lang="en-US" dirty="0"/>
              <a:t> Topic areas</a:t>
            </a:r>
          </a:p>
          <a:p>
            <a:pPr>
              <a:buFont typeface="Wingdings" panose="05000000000000000000" pitchFamily="2" charset="2"/>
              <a:buChar char="§"/>
            </a:pPr>
            <a:r>
              <a:rPr lang="en-US" dirty="0"/>
              <a:t> Issues of concern</a:t>
            </a:r>
          </a:p>
          <a:p>
            <a:pPr>
              <a:buFont typeface="Wingdings" panose="05000000000000000000" pitchFamily="2" charset="2"/>
              <a:buChar char="§"/>
            </a:pPr>
            <a:r>
              <a:rPr lang="en-US" dirty="0"/>
              <a:t> Potential alternatives to the project</a:t>
            </a:r>
          </a:p>
          <a:p>
            <a:pPr>
              <a:buFont typeface="Wingdings" panose="05000000000000000000" pitchFamily="2" charset="2"/>
              <a:buChar char="§"/>
            </a:pPr>
            <a:r>
              <a:rPr lang="en-US" dirty="0"/>
              <a:t> Propose mitigation measures</a:t>
            </a:r>
          </a:p>
        </p:txBody>
      </p:sp>
      <p:sp>
        <p:nvSpPr>
          <p:cNvPr id="2" name="Date Placeholder 1">
            <a:extLst>
              <a:ext uri="{FF2B5EF4-FFF2-40B4-BE49-F238E27FC236}">
                <a16:creationId xmlns:a16="http://schemas.microsoft.com/office/drawing/2014/main" id="{52C5071E-E580-4696-9907-7C40426B3509}"/>
              </a:ext>
            </a:extLst>
          </p:cNvPr>
          <p:cNvSpPr>
            <a:spLocks noGrp="1"/>
          </p:cNvSpPr>
          <p:nvPr>
            <p:ph type="dt" sz="half" idx="2"/>
          </p:nvPr>
        </p:nvSpPr>
        <p:spPr>
          <a:xfrm>
            <a:off x="562708" y="6364808"/>
            <a:ext cx="1364694" cy="335114"/>
          </a:xfrm>
          <a:prstGeom prst="rect">
            <a:avLst/>
          </a:prstGeom>
        </p:spPr>
        <p:txBody>
          <a:bodyPr tIns="0" bIns="45720" anchor="ctr"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BB6AA-093C-49BD-AE16-1A9D7229D871}" type="datetime1">
              <a:rPr lang="en-US" smtClean="0"/>
              <a:pPr/>
              <a:t>7/17/2023</a:t>
            </a:fld>
            <a:endParaRPr lang="en-US" dirty="0"/>
          </a:p>
        </p:txBody>
      </p:sp>
      <p:sp>
        <p:nvSpPr>
          <p:cNvPr id="3" name="Footer Placeholder 2">
            <a:extLst>
              <a:ext uri="{FF2B5EF4-FFF2-40B4-BE49-F238E27FC236}">
                <a16:creationId xmlns:a16="http://schemas.microsoft.com/office/drawing/2014/main" id="{5364644C-1B80-4B7D-BC05-03316AD3B215}"/>
              </a:ext>
            </a:extLst>
          </p:cNvPr>
          <p:cNvSpPr>
            <a:spLocks noGrp="1"/>
          </p:cNvSpPr>
          <p:nvPr>
            <p:ph type="ftr" sz="quarter" idx="3"/>
          </p:nvPr>
        </p:nvSpPr>
        <p:spPr>
          <a:xfrm>
            <a:off x="2112558" y="6364808"/>
            <a:ext cx="8701548" cy="335114"/>
          </a:xfrm>
          <a:prstGeom prst="rect">
            <a:avLst/>
          </a:prstGeom>
        </p:spPr>
        <p:txBody>
          <a:bodyPr tIns="0" bIns="45720" anchor="ctr" anchorCtr="0"/>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endParaRPr lang="en-US" sz="1200" dirty="0"/>
          </a:p>
        </p:txBody>
      </p:sp>
      <p:sp>
        <p:nvSpPr>
          <p:cNvPr id="4" name="Slide Number Placeholder 3">
            <a:extLst>
              <a:ext uri="{FF2B5EF4-FFF2-40B4-BE49-F238E27FC236}">
                <a16:creationId xmlns:a16="http://schemas.microsoft.com/office/drawing/2014/main" id="{7CEE4608-E634-4DF8-A6DE-00C382C66CA2}"/>
              </a:ext>
            </a:extLst>
          </p:cNvPr>
          <p:cNvSpPr>
            <a:spLocks noGrp="1"/>
          </p:cNvSpPr>
          <p:nvPr>
            <p:ph type="sldNum" sz="quarter" idx="4"/>
          </p:nvPr>
        </p:nvSpPr>
        <p:spPr>
          <a:xfrm>
            <a:off x="11029421" y="6364808"/>
            <a:ext cx="823453" cy="335114"/>
          </a:xfrm>
          <a:prstGeom prst="rect">
            <a:avLst/>
          </a:prstGeom>
        </p:spPr>
        <p:txBody>
          <a:bodyPr tIns="0" bIns="4572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858806-A1AF-4656-A8CB-7715E5E3E424}" type="slidenum">
              <a:rPr lang="en-US" smtClean="0"/>
              <a:pPr/>
              <a:t>9</a:t>
            </a:fld>
            <a:endParaRPr lang="en-US" dirty="0"/>
          </a:p>
        </p:txBody>
      </p:sp>
      <p:pic>
        <p:nvPicPr>
          <p:cNvPr id="7" name="Picture 6">
            <a:extLst>
              <a:ext uri="{FF2B5EF4-FFF2-40B4-BE49-F238E27FC236}">
                <a16:creationId xmlns:a16="http://schemas.microsoft.com/office/drawing/2014/main" id="{FB29B4BC-5848-1641-FCD6-35AE67803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860" y="5770985"/>
            <a:ext cx="2943860" cy="633095"/>
          </a:xfrm>
          <a:prstGeom prst="rect">
            <a:avLst/>
          </a:prstGeom>
        </p:spPr>
      </p:pic>
      <p:pic>
        <p:nvPicPr>
          <p:cNvPr id="8" name="Picture 7">
            <a:extLst>
              <a:ext uri="{FF2B5EF4-FFF2-40B4-BE49-F238E27FC236}">
                <a16:creationId xmlns:a16="http://schemas.microsoft.com/office/drawing/2014/main" id="{BB601E60-4D23-D50B-D727-2A43E394DC82}"/>
              </a:ext>
            </a:extLst>
          </p:cNvPr>
          <p:cNvPicPr>
            <a:picLocks noChangeAspect="1"/>
          </p:cNvPicPr>
          <p:nvPr/>
        </p:nvPicPr>
        <p:blipFill>
          <a:blip r:embed="rId4"/>
          <a:stretch>
            <a:fillRect/>
          </a:stretch>
        </p:blipFill>
        <p:spPr>
          <a:xfrm>
            <a:off x="457280" y="5678674"/>
            <a:ext cx="4608335" cy="899528"/>
          </a:xfrm>
          <a:prstGeom prst="rect">
            <a:avLst/>
          </a:prstGeom>
        </p:spPr>
      </p:pic>
    </p:spTree>
    <p:extLst>
      <p:ext uri="{BB962C8B-B14F-4D97-AF65-F5344CB8AC3E}">
        <p14:creationId xmlns:p14="http://schemas.microsoft.com/office/powerpoint/2010/main" val="4263415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1600</TotalTime>
  <Words>1510</Words>
  <Application>Microsoft Office PowerPoint</Application>
  <PresentationFormat>Widescreen</PresentationFormat>
  <Paragraphs>181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Wingdings</vt:lpstr>
      <vt:lpstr>Metropolitan</vt:lpstr>
      <vt:lpstr>The Canopy Project</vt:lpstr>
      <vt:lpstr>Agenda</vt:lpstr>
      <vt:lpstr>Introduction</vt:lpstr>
      <vt:lpstr>Project Location</vt:lpstr>
      <vt:lpstr>Project Description </vt:lpstr>
      <vt:lpstr>Project Description (continued)</vt:lpstr>
      <vt:lpstr>Introduction to CEQA</vt:lpstr>
      <vt:lpstr>PowerPoint Presentation</vt:lpstr>
      <vt:lpstr>Purpose of Scoping Session</vt:lpstr>
      <vt:lpstr>Environmental Analysis</vt:lpstr>
      <vt:lpstr>EIR Structure</vt:lpstr>
      <vt:lpstr>How to Submit Comments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Downtown Watsonville Specific Plan</dc:title>
  <dc:creator>Gianna Meschi</dc:creator>
  <cp:lastModifiedBy>Katherine Green</cp:lastModifiedBy>
  <cp:revision>11</cp:revision>
  <dcterms:created xsi:type="dcterms:W3CDTF">2022-10-04T18:34:13Z</dcterms:created>
  <dcterms:modified xsi:type="dcterms:W3CDTF">2023-07-17T19:54:00Z</dcterms:modified>
</cp:coreProperties>
</file>